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2"/>
  </p:sldMasterIdLst>
  <p:sldIdLst>
    <p:sldId id="281" r:id="rId3"/>
    <p:sldId id="278" r:id="rId4"/>
    <p:sldId id="279" r:id="rId5"/>
    <p:sldId id="280" r:id="rId6"/>
    <p:sldId id="288" r:id="rId7"/>
    <p:sldId id="286" r:id="rId8"/>
    <p:sldId id="290" r:id="rId9"/>
    <p:sldId id="451" r:id="rId10"/>
    <p:sldId id="432" r:id="rId11"/>
    <p:sldId id="439" r:id="rId12"/>
    <p:sldId id="437" r:id="rId13"/>
    <p:sldId id="291" r:id="rId14"/>
    <p:sldId id="435" r:id="rId15"/>
    <p:sldId id="299" r:id="rId16"/>
    <p:sldId id="438" r:id="rId17"/>
    <p:sldId id="441" r:id="rId18"/>
    <p:sldId id="300" r:id="rId19"/>
    <p:sldId id="301" r:id="rId20"/>
    <p:sldId id="433" r:id="rId21"/>
    <p:sldId id="436" r:id="rId22"/>
    <p:sldId id="452" r:id="rId23"/>
    <p:sldId id="297" r:id="rId24"/>
    <p:sldId id="446" r:id="rId25"/>
    <p:sldId id="309" r:id="rId26"/>
    <p:sldId id="449" r:id="rId27"/>
    <p:sldId id="315" r:id="rId28"/>
    <p:sldId id="312" r:id="rId29"/>
    <p:sldId id="442" r:id="rId30"/>
    <p:sldId id="444" r:id="rId31"/>
    <p:sldId id="453" r:id="rId32"/>
    <p:sldId id="454" r:id="rId33"/>
    <p:sldId id="304" r:id="rId34"/>
    <p:sldId id="455" r:id="rId35"/>
    <p:sldId id="305" r:id="rId36"/>
    <p:sldId id="308" r:id="rId37"/>
    <p:sldId id="320" r:id="rId38"/>
    <p:sldId id="322" r:id="rId39"/>
    <p:sldId id="323" r:id="rId40"/>
    <p:sldId id="327" r:id="rId41"/>
    <p:sldId id="431" r:id="rId42"/>
    <p:sldId id="326" r:id="rId43"/>
    <p:sldId id="430" r:id="rId44"/>
    <p:sldId id="329" r:id="rId45"/>
    <p:sldId id="330" r:id="rId46"/>
    <p:sldId id="331" r:id="rId47"/>
    <p:sldId id="333" r:id="rId48"/>
    <p:sldId id="376" r:id="rId49"/>
    <p:sldId id="345" r:id="rId50"/>
    <p:sldId id="342" r:id="rId51"/>
    <p:sldId id="347" r:id="rId52"/>
    <p:sldId id="328" r:id="rId53"/>
    <p:sldId id="348" r:id="rId54"/>
    <p:sldId id="325" r:id="rId55"/>
    <p:sldId id="349" r:id="rId56"/>
    <p:sldId id="271" r:id="rId57"/>
    <p:sldId id="277" r:id="rId58"/>
    <p:sldId id="350" r:id="rId59"/>
    <p:sldId id="289" r:id="rId60"/>
    <p:sldId id="332" r:id="rId61"/>
    <p:sldId id="351" r:id="rId62"/>
    <p:sldId id="352" r:id="rId63"/>
    <p:sldId id="287" r:id="rId64"/>
    <p:sldId id="353" r:id="rId65"/>
    <p:sldId id="354" r:id="rId66"/>
    <p:sldId id="377" r:id="rId67"/>
    <p:sldId id="378" r:id="rId68"/>
    <p:sldId id="404" r:id="rId69"/>
    <p:sldId id="405" r:id="rId70"/>
    <p:sldId id="406" r:id="rId71"/>
    <p:sldId id="407" r:id="rId72"/>
    <p:sldId id="408" r:id="rId73"/>
    <p:sldId id="409" r:id="rId74"/>
    <p:sldId id="410" r:id="rId75"/>
    <p:sldId id="411" r:id="rId76"/>
    <p:sldId id="412" r:id="rId77"/>
    <p:sldId id="413" r:id="rId78"/>
    <p:sldId id="389" r:id="rId79"/>
    <p:sldId id="414" r:id="rId80"/>
    <p:sldId id="415" r:id="rId81"/>
    <p:sldId id="416" r:id="rId82"/>
    <p:sldId id="417" r:id="rId83"/>
    <p:sldId id="418" r:id="rId84"/>
    <p:sldId id="419" r:id="rId85"/>
    <p:sldId id="420" r:id="rId86"/>
    <p:sldId id="421" r:id="rId87"/>
    <p:sldId id="422" r:id="rId88"/>
    <p:sldId id="423" r:id="rId89"/>
    <p:sldId id="424" r:id="rId90"/>
    <p:sldId id="425" r:id="rId91"/>
    <p:sldId id="426" r:id="rId92"/>
    <p:sldId id="427" r:id="rId93"/>
    <p:sldId id="428" r:id="rId94"/>
    <p:sldId id="429" r:id="rId95"/>
    <p:sldId id="379" r:id="rId96"/>
    <p:sldId id="380" r:id="rId97"/>
    <p:sldId id="381" r:id="rId98"/>
    <p:sldId id="382" r:id="rId99"/>
    <p:sldId id="383" r:id="rId100"/>
    <p:sldId id="384" r:id="rId101"/>
    <p:sldId id="385" r:id="rId102"/>
    <p:sldId id="386" r:id="rId103"/>
    <p:sldId id="387" r:id="rId104"/>
    <p:sldId id="388" r:id="rId105"/>
    <p:sldId id="390" r:id="rId106"/>
    <p:sldId id="293" r:id="rId107"/>
    <p:sldId id="391" r:id="rId108"/>
    <p:sldId id="392" r:id="rId109"/>
    <p:sldId id="393" r:id="rId110"/>
    <p:sldId id="394" r:id="rId111"/>
    <p:sldId id="395" r:id="rId112"/>
    <p:sldId id="396" r:id="rId113"/>
    <p:sldId id="397" r:id="rId114"/>
    <p:sldId id="398" r:id="rId115"/>
    <p:sldId id="399" r:id="rId116"/>
    <p:sldId id="400" r:id="rId117"/>
    <p:sldId id="401" r:id="rId118"/>
    <p:sldId id="402" r:id="rId119"/>
    <p:sldId id="403" r:id="rId120"/>
    <p:sldId id="285" r:id="rId121"/>
    <p:sldId id="306" r:id="rId122"/>
    <p:sldId id="311" r:id="rId123"/>
    <p:sldId id="307" r:id="rId124"/>
  </p:sldIdLst>
  <p:sldSz cx="12192000" cy="6858000"/>
  <p:notesSz cx="6858000" cy="9144000"/>
  <p:embeddedFontLst>
    <p:embeddedFont>
      <p:font typeface="KoPub돋움체 Bold" panose="02020603020101020101" pitchFamily="18" charset="-127"/>
      <p:regular r:id="rId125"/>
    </p:embeddedFont>
    <p:embeddedFont>
      <p:font typeface="KoPub돋움체 Light" panose="02020603020101020101" pitchFamily="18" charset="-127"/>
      <p:regular r:id="rId126"/>
    </p:embeddedFont>
    <p:embeddedFont>
      <p:font typeface="맑은 고딕" panose="020B0503020000020004" pitchFamily="50" charset="-127"/>
      <p:regular r:id="rId127"/>
      <p:bold r:id="rId128"/>
    </p:embeddedFont>
    <p:embeddedFont>
      <p:font typeface="Arial Rounded MT Bold" panose="020F0704030504030204" pitchFamily="34" charset="0"/>
      <p:regular r:id="rId129"/>
    </p:embeddedFont>
    <p:embeddedFont>
      <p:font typeface="BOKEH" pitchFamily="2" charset="0"/>
      <p:regular r:id="rId1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3"/>
    <a:srgbClr val="FFE680"/>
    <a:srgbClr val="BBB0CC"/>
    <a:srgbClr val="7F6A9E"/>
    <a:srgbClr val="EF7D71"/>
    <a:srgbClr val="FFDB69"/>
    <a:srgbClr val="FFD653"/>
    <a:srgbClr val="FFAFAF"/>
    <a:srgbClr val="8369F3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8F256F-967F-4E0C-A475-2632B86D3077}" v="883" dt="2019-03-04T06:54:16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font" Target="fonts/font4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font" Target="fonts/font2.fntdata"/><Relationship Id="rId13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font" Target="fonts/font6.fntdata"/><Relationship Id="rId13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font" Target="fonts/font1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3T13:44:37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7569,'35'2'-17,"-5"3"0,-11 0 1,-19-5 16,-16-5 0,-1-11 0,-13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03T13:44:42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42 315 7569,'0'-21'0,"12"-12"0,9-9 0,-3 3 159,3 6-345,-18 21 0,6 1-96,-9 4 1,-2 2 0,-5-9 34,-7-2 1,-5 4 246,-2-2 0,-9-9 0,-3-10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v"/>
        </inkml:traceFormat>
        <inkml:channelProperties>
          <inkml:channelProperty channel="X" name="resolution" value="5659.24023" units="1/cm"/>
          <inkml:channelProperty channel="Y" name="resolution" value="9051.65723" units="1/cm"/>
          <inkml:channelProperty channel="F" name="resolution" value="2.844E-6" units="1/dev"/>
        </inkml:channelProperties>
      </inkml:inkSource>
      <inkml:timestamp xml:id="ts0" timeString="2019-02-28T09:14:50.6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0 255,'0'0'0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0BA5D-A604-4579-8E78-8AE8ABA29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66835C-8583-439A-9C90-DD7FEFA7F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921DD-E414-4E42-AB4D-29CAB865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053E4-9B27-4758-856A-D35042EA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5B7C8-BB04-456C-B0B5-97CA9FA3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9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E5E16-F0BF-4B0D-A48F-813452F2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12373B-FD8B-473F-AB3C-70C882CF0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7BBC6-3429-4CE4-9A64-5289E558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750E2-C3F3-4F37-B593-7D589D2F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965AD8-0971-4F23-AD20-1BBEBC1E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78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F23E4B-F5DA-4A17-AFB2-EFFFCF0EC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B8E018-BCF7-45FF-9171-F3BDD5A27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9B2E5-8FCC-4553-9307-D5493691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EB529-902B-4F81-A6ED-9DB275BB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3BE53-A334-4E9E-9C29-E2C614D9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6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0BA5D-A604-4579-8E78-8AE8ABA29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66835C-8583-439A-9C90-DD7FEFA7F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0921DD-E414-4E42-AB4D-29CAB865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50B5-DAF2-4C53-9A36-5A8051005CFD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053E4-9B27-4758-856A-D35042EA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5B7C8-BB04-456C-B0B5-97CA9FA3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pPr/>
              <a:t>‹#›</a:t>
            </a:fld>
            <a:r>
              <a:rPr lang="en-US" altLang="ko-KR" dirty="0"/>
              <a:t>/112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904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F2200-2B4A-4017-8D32-3E6923A8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76B586-5B9B-45EF-93C0-54AD6077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27015-D296-4F65-ADC1-3257E28C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5E343-E8DC-4D04-BE32-C59A53FB6832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56C19-93E7-4DC5-A337-7656D4D4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E461A-ED78-4E62-8236-30D85660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888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F0CB5-727C-408E-91D1-1EFB233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E5D16D-6E47-4563-9C12-F0BDB37CF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B816F-3BF4-4575-A453-3F4B1909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930F6-6D04-4893-96E3-7F07FCA4CE5E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83902-8880-4285-B0ED-DA057CDB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22F9E-325B-4A39-B7A0-839BDC90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59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57940-90B2-4931-BB46-1A1E03D0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F6CB1-9B45-488F-84E0-86363C02D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FAECDC-1706-46E7-BD00-801459161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DE271D-B1AB-4AC7-89DA-3DB04D29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CB0A-0E49-4F4E-89E1-320DAD596FC7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9D8BA7-11A1-4732-8AA2-846DC62D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8E0D87-4A03-47A6-8500-035F25D1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40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B9AA8-72C1-4321-ACBB-17E96C5C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AD41FA-D693-4659-8BD6-10DB3753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D522F9-C283-41F9-A707-B57A296CB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A13742-7B6A-4BF1-9E3F-D6D78C0A1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4824AC-41B6-4DDF-81F2-587FC62F5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70BD08-07A5-45FC-BD4B-B177EED8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AD8-3695-4B42-A94C-A2B551A27C0C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CDE317-DB5C-43C2-90F2-FCBCF323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4B28AD-F7F3-4E04-A211-924882BA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814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27451-DAA4-4A5B-B55C-6F8B5934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895DEA-22A4-49C2-BABA-419EB2E7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6AC0-8FFA-4426-9187-93265D987CF6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080EE-E2C0-47BA-9AAA-A183782F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A2BBE-601C-40C2-BC78-E1819139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515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AEC875-5196-41A0-876E-0B4A07FF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41763-C972-465C-8F0A-388AB96E1777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056911-D81F-4627-9E02-FDF88D02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F8A6B1-ED37-4D13-96B4-A6726865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608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53615-E434-4A7F-8962-546676C3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9A6AF-2D0B-4187-9A93-3B9DA546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C1294-F70D-44C8-BBAD-B0F0D18F9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A32922-EAA6-48E3-AACC-14F71F58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73DBE-7957-4DF1-8477-1CEB00574E2E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724256-DB40-48A7-9A37-F1B31497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0CC0E9-E31C-4508-A805-225F090D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F2200-2B4A-4017-8D32-3E6923A8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76B586-5B9B-45EF-93C0-54AD6077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27015-D296-4F65-ADC1-3257E28C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56C19-93E7-4DC5-A337-7656D4D4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E461A-ED78-4E62-8236-30D85660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624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DE62C-106F-4F2A-B8E0-F4AB7301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659A4D-97E5-4284-A40C-7DC189D8F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39493C-485E-456E-BEA9-DEA4D9257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8EE232-9817-4B42-8BDA-1A2D436F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73523-68A7-4C7C-A75E-3E9CA9319AB4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FA66D9-02E3-43A6-93F9-CC87A501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A13022-32CE-46DD-9946-66A7F7DA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21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7E5E16-F0BF-4B0D-A48F-813452F2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12373B-FD8B-473F-AB3C-70C882CF0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7BBC6-3429-4CE4-9A64-5289E558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8CF01-D8E8-4DDD-B960-89CAB838666F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750E2-C3F3-4F37-B593-7D589D2F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965AD8-0971-4F23-AD20-1BBEBC1EB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393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F23E4B-F5DA-4A17-AFB2-EFFFCF0EC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B8E018-BCF7-45FF-9171-F3BDD5A27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9B2E5-8FCC-4553-9307-D5493691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32C8-C898-4648-AD63-1E2D2658A920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EB529-902B-4F81-A6ED-9DB275BB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3BE53-A334-4E9E-9C29-E2C614D9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81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eaLnBrk="0"/>
            <a:fld id="{E0EA5246-DA72-4136-A4CA-889D0BC8DBA7}" type="datetime1">
              <a:rPr lang="ko-KR" altLang="en-US" sz="1200" smtClean="0">
                <a:solidFill>
                  <a:schemeClr val="tx1">
                    <a:tint val="75000"/>
                  </a:schemeClr>
                </a:solidFill>
              </a:rPr>
              <a:t>2019-03-04</a:t>
            </a:fld>
            <a:endParaRPr lang="ko-KR" alt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>
              <a:defRPr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r" eaLnBrk="0"/>
            <a:fld id="{B9320F77-B9A0-41C5-862A-B4B631284C64}" type="slidenum">
              <a:rPr lang="en-US" altLang="ko-KR" sz="1200" smtClean="0">
                <a:solidFill>
                  <a:schemeClr val="tx1">
                    <a:tint val="75000"/>
                  </a:schemeClr>
                </a:solidFill>
              </a:rPr>
              <a:pPr algn="r" eaLnBrk="0"/>
              <a:t>‹#›</a:t>
            </a:fld>
            <a:endParaRPr lang="en-US" altLang="ko-KR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903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F0CB5-727C-408E-91D1-1EFB2330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E5D16D-6E47-4563-9C12-F0BDB37CF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DB816F-3BF4-4575-A453-3F4B19096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83902-8880-4285-B0ED-DA057CDB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22F9E-325B-4A39-B7A0-839BDC90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74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57940-90B2-4931-BB46-1A1E03D0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F6CB1-9B45-488F-84E0-86363C02D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FAECDC-1706-46E7-BD00-801459161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DE271D-B1AB-4AC7-89DA-3DB04D29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9D8BA7-11A1-4732-8AA2-846DC62D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8E0D87-4A03-47A6-8500-035F25D1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5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B9AA8-72C1-4321-ACBB-17E96C5C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AD41FA-D693-4659-8BD6-10DB3753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D522F9-C283-41F9-A707-B57A296CB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A13742-7B6A-4BF1-9E3F-D6D78C0A1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4824AC-41B6-4DDF-81F2-587FC62F5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70BD08-07A5-45FC-BD4B-B177EED8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CDE317-DB5C-43C2-90F2-FCBCF323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4B28AD-F7F3-4E04-A211-924882BA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89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27451-DAA4-4A5B-B55C-6F8B5934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895DEA-22A4-49C2-BABA-419EB2E7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080EE-E2C0-47BA-9AAA-A183782F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CA2BBE-601C-40C2-BC78-E1819139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47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AEC875-5196-41A0-876E-0B4A07FF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056911-D81F-4627-9E02-FDF88D02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F8A6B1-ED37-4D13-96B4-A67268650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78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53615-E434-4A7F-8962-546676C3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9A6AF-2D0B-4187-9A93-3B9DA546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C1294-F70D-44C8-BBAD-B0F0D18F9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A32922-EAA6-48E3-AACC-14F71F58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724256-DB40-48A7-9A37-F1B31497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0CC0E9-E31C-4508-A805-225F090D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8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DE62C-106F-4F2A-B8E0-F4AB7301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659A4D-97E5-4284-A40C-7DC189D8F6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39493C-485E-456E-BEA9-DEA4D9257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8EE232-9817-4B42-8BDA-1A2D436F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FA66D9-02E3-43A6-93F9-CC87A501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A13022-32CE-46DD-9946-66A7F7DA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26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3D88-41E9-4784-9146-05C3C0D0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C8E14F-456B-43D1-972A-27437F48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CE6E6-8AD1-47A8-B92F-507FF29EB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8727A-6B7B-463E-91F7-AE51087464A6}" type="datetimeFigureOut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1A483-F844-4513-A5E7-4210FD956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D673C-DE38-4069-BFE8-6A129E410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D5EB0-669A-4FEE-AFED-69073305BB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68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383D88-41E9-4784-9146-05C3C0D0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C8E14F-456B-43D1-972A-27437F48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CE6E6-8AD1-47A8-B92F-507FF29EB4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38569-B87B-4FB6-9B1C-32DFB68FE768}" type="datetime1">
              <a:rPr lang="ko-KR" altLang="en-US" smtClean="0"/>
              <a:t>2019-03-04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1A483-F844-4513-A5E7-4210FD956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D673C-DE38-4069-BFE8-6A129E410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D5EB0-669A-4FEE-AFED-69073305BBA4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96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2406A47-0BD9-9745-9E4A-ABFBB3CE6AE3}"/>
              </a:ext>
            </a:extLst>
          </p:cNvPr>
          <p:cNvGrpSpPr/>
          <p:nvPr/>
        </p:nvGrpSpPr>
        <p:grpSpPr>
          <a:xfrm>
            <a:off x="3101009" y="2227282"/>
            <a:ext cx="5887264" cy="1107996"/>
            <a:chOff x="3101009" y="2227282"/>
            <a:chExt cx="5887264" cy="11079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F8F4EA-14D2-453A-BAD7-F57AB25A9F80}"/>
                </a:ext>
              </a:extLst>
            </p:cNvPr>
            <p:cNvSpPr txBox="1"/>
            <p:nvPr/>
          </p:nvSpPr>
          <p:spPr>
            <a:xfrm>
              <a:off x="3712976" y="2227282"/>
              <a:ext cx="476604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Let’s Git it !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05209FE-2CF9-417B-8762-E9B5288B2932}"/>
                </a:ext>
              </a:extLst>
            </p:cNvPr>
            <p:cNvCxnSpPr>
              <a:cxnSpLocks/>
            </p:cNvCxnSpPr>
            <p:nvPr/>
          </p:nvCxnSpPr>
          <p:spPr>
            <a:xfrm>
              <a:off x="3101009" y="2327920"/>
              <a:ext cx="0" cy="859086"/>
            </a:xfrm>
            <a:prstGeom prst="line">
              <a:avLst/>
            </a:prstGeom>
            <a:ln w="28575">
              <a:solidFill>
                <a:schemeClr val="bg1">
                  <a:alpha val="7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81D12F0-9FAB-4A2E-A1F4-D7FF64B1C0A1}"/>
                </a:ext>
              </a:extLst>
            </p:cNvPr>
            <p:cNvCxnSpPr>
              <a:cxnSpLocks/>
            </p:cNvCxnSpPr>
            <p:nvPr/>
          </p:nvCxnSpPr>
          <p:spPr>
            <a:xfrm>
              <a:off x="8988273" y="2327920"/>
              <a:ext cx="0" cy="859086"/>
            </a:xfrm>
            <a:prstGeom prst="line">
              <a:avLst/>
            </a:prstGeom>
            <a:ln w="28575">
              <a:solidFill>
                <a:schemeClr val="bg1">
                  <a:alpha val="7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0B453A9-FB89-40F6-80FB-92ABEB3302FC}"/>
              </a:ext>
            </a:extLst>
          </p:cNvPr>
          <p:cNvSpPr txBox="1"/>
          <p:nvPr/>
        </p:nvSpPr>
        <p:spPr>
          <a:xfrm>
            <a:off x="3849232" y="5121249"/>
            <a:ext cx="44935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김의연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김형섭 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노정탁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박광규  신지영  이종영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4F835-388A-4043-8B79-F886B9B69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34"/>
          <a:stretch/>
        </p:blipFill>
        <p:spPr>
          <a:xfrm>
            <a:off x="4159443" y="3268671"/>
            <a:ext cx="1060819" cy="749873"/>
          </a:xfrm>
          <a:prstGeom prst="rect">
            <a:avLst/>
          </a:prstGeom>
        </p:spPr>
      </p:pic>
      <p:pic>
        <p:nvPicPr>
          <p:cNvPr id="7" name="Picture 2" descr="gitì ëí ì´ë¯¸ì§ ê²ìê²°ê³¼">
            <a:extLst>
              <a:ext uri="{FF2B5EF4-FFF2-40B4-BE49-F238E27FC236}">
                <a16:creationId xmlns:a16="http://schemas.microsoft.com/office/drawing/2014/main" id="{5CB20D61-BE22-4236-9E00-DDEB96F32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62" y="3419586"/>
            <a:ext cx="346361" cy="34636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ê´ë ¨ ì´ë¯¸ì§">
            <a:extLst>
              <a:ext uri="{FF2B5EF4-FFF2-40B4-BE49-F238E27FC236}">
                <a16:creationId xmlns:a16="http://schemas.microsoft.com/office/drawing/2014/main" id="{D78C3540-53FF-4210-8F4E-3FB5ADA0D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266" y="3382907"/>
            <a:ext cx="412011" cy="41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EC36FE-AF43-4E3B-BC82-E002BF3BD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7"/>
          <a:stretch/>
        </p:blipFill>
        <p:spPr>
          <a:xfrm>
            <a:off x="5656827" y="3268671"/>
            <a:ext cx="2670847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9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9730EC-7CA7-4EFA-8C33-7BF83F35A590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75C0A2A-F8A8-44FC-B389-E935D06BEFB3}"/>
              </a:ext>
            </a:extLst>
          </p:cNvPr>
          <p:cNvSpPr txBox="1"/>
          <p:nvPr/>
        </p:nvSpPr>
        <p:spPr>
          <a:xfrm>
            <a:off x="257611" y="160402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P1-2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 시스템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E7A208-FB51-4789-A9F3-4B90B0B0F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8" y="5156593"/>
            <a:ext cx="1353955" cy="1353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291579-8F01-284E-AC91-1C0F47C10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23" y="5435194"/>
            <a:ext cx="481061" cy="4810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9664BC-5D45-3D45-899F-5055C31D3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14305" y="4690193"/>
            <a:ext cx="481061" cy="4810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F83222-E8E5-2147-8B2E-F64605D69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384" y="5435194"/>
            <a:ext cx="481061" cy="481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0CBC11-579D-1545-8510-024C085F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45" y="5435194"/>
            <a:ext cx="481061" cy="481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BC43D6-14DE-984B-8D6E-D0033CC96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06" y="5419800"/>
            <a:ext cx="481061" cy="4810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334302-D288-BC41-B497-89CD97C8D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15120" y="4697963"/>
            <a:ext cx="466027" cy="4660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069442B-5443-5247-8F6B-1154ECABA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92344" y="4695175"/>
            <a:ext cx="481061" cy="48106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34CC978-8CCE-5F42-A649-02830B245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80" y="5419800"/>
            <a:ext cx="481061" cy="48106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C06BD90-D177-9B41-9BEE-5E7E53CC1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541495" y="4674799"/>
            <a:ext cx="466027" cy="46602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BBF0D82-4EF7-7745-B970-163DDB686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41" y="5419800"/>
            <a:ext cx="481061" cy="48106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DBC1D26-E42D-2C46-9E81-A7FC1B2F5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02" y="5419800"/>
            <a:ext cx="481061" cy="48106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670233-77FA-5A48-83F1-465EE8F57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63" y="5404406"/>
            <a:ext cx="481061" cy="4810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9B8437F-675E-CE4B-A21F-6CF1BA8B9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927277" y="4682569"/>
            <a:ext cx="466027" cy="46602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79665CC-3280-8A4F-AFCD-6E33A9E2F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219534" y="4679781"/>
            <a:ext cx="466027" cy="46602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DD77D4E-B5D4-F648-9124-29E7030B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814304" y="4047695"/>
            <a:ext cx="466027" cy="46602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922EDAE-E90E-364E-8531-826FB6327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00086" y="4055465"/>
            <a:ext cx="466027" cy="46602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9B94FC6-AB58-504B-A55B-A64A2C9AB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92343" y="4052677"/>
            <a:ext cx="466027" cy="46602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A9B92DB-9488-FD4E-B938-862FC516E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526461" y="4032301"/>
            <a:ext cx="466027" cy="46602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F36B45D-187B-EE47-A86B-515B3A7BB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912243" y="4040071"/>
            <a:ext cx="466027" cy="46602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7845EB0-21D3-E743-BE9B-62014058C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204500" y="4037283"/>
            <a:ext cx="466027" cy="46602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6A0FFF1-8319-4A4A-B203-A54333F91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99271" y="3435834"/>
            <a:ext cx="481061" cy="48106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DEC6F2E4-DFC0-4B4E-B3B8-DD9CB18CA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200086" y="3443604"/>
            <a:ext cx="466027" cy="46602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13DC40E-ACEA-CB4C-8C6B-9B710285F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526461" y="3420440"/>
            <a:ext cx="466027" cy="46602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DBA83BC-B22F-3447-9CBC-F01234FE6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912243" y="3428210"/>
            <a:ext cx="466027" cy="4660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010F0930-04EA-3248-A621-56B7EE5C5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204500" y="3425422"/>
            <a:ext cx="466027" cy="46602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2C2B97B-F144-164C-A683-9C600B8C1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799270" y="2793336"/>
            <a:ext cx="466027" cy="46602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292DBA8-4597-8141-AB97-A78B9F9B1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85052" y="2801106"/>
            <a:ext cx="466027" cy="466027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E0868677-9276-9E4F-92C5-0BE54B609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92342" y="3410179"/>
            <a:ext cx="466027" cy="46602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AA504D2-793D-794A-AC03-2A2187DEB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511427" y="2777942"/>
            <a:ext cx="466027" cy="46602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420C1C79-FA3F-0941-924C-915ED1C69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897209" y="2785712"/>
            <a:ext cx="466027" cy="46602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87E217B7-04A7-BC42-96FF-5ED815425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189466" y="2782924"/>
            <a:ext cx="466027" cy="46602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4539440C-A8AF-594D-9CA7-3FDFEC482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874535" y="4697963"/>
            <a:ext cx="466027" cy="466027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CDC71C5-A342-9143-8C45-8110C42CD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76094" y="4674798"/>
            <a:ext cx="466027" cy="466027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AD36BE1-D89D-C543-8E14-710F8384F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189466" y="2140426"/>
            <a:ext cx="466027" cy="466027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89C32066-08E8-DE46-8976-826886283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76094" y="4043256"/>
            <a:ext cx="466027" cy="466027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DACC3A19-1E47-6246-99B7-C083DFD22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74186" y="2705844"/>
            <a:ext cx="481061" cy="481061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67379693-7A79-374E-BC22-8BEF33310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01" y="3395145"/>
            <a:ext cx="481061" cy="481061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E4C814C1-E1C1-9744-8718-AE374F3D4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187" y="3435451"/>
            <a:ext cx="481061" cy="481061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CE9ADD2-70E2-9E4A-B5A8-6B6D4B2AC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975001" y="2713614"/>
            <a:ext cx="466027" cy="466027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6922E20F-1154-A940-A49E-E886C4C91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52225" y="2710826"/>
            <a:ext cx="481061" cy="481061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150CDEAD-ACD0-AB4A-82E9-B2660C1B5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316891" y="4705227"/>
            <a:ext cx="466027" cy="466027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B86E10B1-EE1D-5940-8146-007FA1BEC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715798" y="4697963"/>
            <a:ext cx="466027" cy="46602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169763C5-E5A0-4C46-A0F1-1FE527496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024633" y="4705227"/>
            <a:ext cx="466027" cy="4660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956A8690-06E6-A844-9DB4-62D17BC15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74185" y="2063346"/>
            <a:ext cx="466027" cy="466027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17FFC161-2DCF-CE4D-94DF-A84BFF2D1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959967" y="2071116"/>
            <a:ext cx="466027" cy="466027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A17CA5C2-BF4B-7D42-894D-1BA812236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52224" y="2068328"/>
            <a:ext cx="466027" cy="466027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C6B2FBD3-7AF3-5F4A-B80A-81A455536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301857" y="4062729"/>
            <a:ext cx="466027" cy="466027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61B5C340-3ED1-EE43-A3C4-1071C307C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700764" y="4055465"/>
            <a:ext cx="466027" cy="466027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7F6FF279-A594-6A46-9B21-1CE02816B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009599" y="4062729"/>
            <a:ext cx="466027" cy="466027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ECF01F35-F82D-EF44-B0F4-7D2C086D9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59152" y="1451485"/>
            <a:ext cx="481061" cy="481061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EC53C942-D718-2142-A052-02B8BE87C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959967" y="1459255"/>
            <a:ext cx="466027" cy="46602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4E3AEB1-7C11-7943-AB58-7FC27FEBA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301857" y="3450868"/>
            <a:ext cx="466027" cy="46602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A5131E34-7902-434C-8037-73FD06ADF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700764" y="3443604"/>
            <a:ext cx="466027" cy="466027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1F99FD3-AB0E-8244-A472-02E104426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634416" y="4690193"/>
            <a:ext cx="466027" cy="466027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463F912-C2E4-164E-965B-4B697CC13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559151" y="808987"/>
            <a:ext cx="466027" cy="466027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CEF5B86A-2325-874E-BB85-C5EBFA28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944933" y="816757"/>
            <a:ext cx="466027" cy="466027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5DBAE4F0-0BF2-AE45-BC7E-53D6CCFB2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52223" y="1425830"/>
            <a:ext cx="466027" cy="466027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1D516BFC-6252-2449-BEB9-DC5EFBC27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45435" y="3442967"/>
            <a:ext cx="466027" cy="466027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BF327CF8-E0AF-B545-AA27-50A6EA425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685730" y="2801106"/>
            <a:ext cx="466027" cy="466027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E9A31BB0-3AB1-AE46-A417-A8D9B033B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965283" y="4674858"/>
            <a:ext cx="466027" cy="466027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BF31106D-DDE1-F94C-94F5-D6A2DE29D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634416" y="2713614"/>
            <a:ext cx="466027" cy="466027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BFC96847-91CC-1C48-87A3-23F2FA601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638852" y="4047695"/>
            <a:ext cx="466027" cy="466027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CB00B4F5-5CC9-B24A-B6F7-2145706AF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965283" y="4032360"/>
            <a:ext cx="466027" cy="466027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2B2E7D8E-2CF6-A449-9BB3-34296109E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638852" y="3416153"/>
            <a:ext cx="466027" cy="466027"/>
          </a:xfrm>
          <a:prstGeom prst="rect">
            <a:avLst/>
          </a:prstGeom>
        </p:spPr>
      </p:pic>
      <p:pic>
        <p:nvPicPr>
          <p:cNvPr id="170" name="그림 169">
            <a:extLst>
              <a:ext uri="{FF2B5EF4-FFF2-40B4-BE49-F238E27FC236}">
                <a16:creationId xmlns:a16="http://schemas.microsoft.com/office/drawing/2014/main" id="{E1D781C2-9020-594D-B56F-79D080914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57242" y="4678083"/>
            <a:ext cx="466027" cy="466027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8F2DB779-C966-A34F-86E7-B047A1E1B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42208" y="4035585"/>
            <a:ext cx="466027" cy="466027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66C89184-2C8E-7F44-B314-535141694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75" y="5432170"/>
            <a:ext cx="481061" cy="481061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9A469EC1-582B-7C42-9179-27F8D6E54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01" y="5435966"/>
            <a:ext cx="481061" cy="481061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65B6DB0E-7F0E-124B-B239-52A8248C4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74" y="5423937"/>
            <a:ext cx="481061" cy="481061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807B97E2-8635-0B4E-85FD-E59A41FAB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35" y="5423937"/>
            <a:ext cx="481061" cy="481061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0A56E7FD-E1C0-5F47-972C-9F411683F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69" y="5436307"/>
            <a:ext cx="481061" cy="481061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291AC7FA-13C5-124F-87A3-13B5710ED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95" y="5440103"/>
            <a:ext cx="481061" cy="4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51592189446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" b="24449"/>
          <a:stretch/>
        </p:blipFill>
        <p:spPr>
          <a:xfrm>
            <a:off x="1080000" y="2177505"/>
            <a:ext cx="10167620" cy="3803038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4023926" y="1241785"/>
            <a:ext cx="4144148" cy="73866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7. rebase를 하기전 확인 메세지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 (로컬에서 사용하는것이 좋다.)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91F75C5-5BA4-46A7-A211-3A7850D00D82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C93F8AD-64C9-4AF6-883C-2941DD8AD49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37A3B6-A81D-411C-B310-35FD102A495B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8A30FD-510B-4A3C-BE37-C2E106B7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9409190570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18" y="1892279"/>
            <a:ext cx="10116962" cy="3763853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2145206" y="1338335"/>
            <a:ext cx="790158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8. rebase완료.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히스토리가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한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줄로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깔끔해진걸 확인할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FB149E-A994-41E5-96A4-E3F9275705CD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CE7B637-CFDD-45CD-8D5F-C337AC1E9AB8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05FF03-D9FB-4EC5-874A-052DCDFDB615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E31167-2386-45AC-A13E-49E19C198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/>
          </p:cNvSpPr>
          <p:nvPr/>
        </p:nvSpPr>
        <p:spPr>
          <a:xfrm>
            <a:off x="1051029" y="3715332"/>
            <a:ext cx="10089942" cy="12003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9. rebase완료. Fast-forward를 하기위해 이전과 동일한 방법으로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   rebase 브랜치를 우클릭하고 ‘현재 변경사항을 Rebase에 재배치’를 눌러준다.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  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master와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Rebase브랜치가 같은곳에 붙은것을 확인할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pic>
        <p:nvPicPr>
          <p:cNvPr id="19" name="그림 18" descr="C:/Users/Administrator/AppData/Roaming/PolarisOffice/ETemp/14652_4665624/fImage791033381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45" y="1748790"/>
            <a:ext cx="8830310" cy="1680210"/>
          </a:xfrm>
          <a:prstGeom prst="rect">
            <a:avLst/>
          </a:prstGeom>
          <a:noFill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FA41D25-94DA-438A-A39F-EFC9CDD79833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54A750-AA77-475E-98DB-D90C0280292A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0F94F0-F42E-4190-989B-561BC2704CEB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F627B1-5074-41F3-918C-C8F3B99C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/>
          </p:cNvSpPr>
          <p:nvPr/>
        </p:nvSpPr>
        <p:spPr>
          <a:xfrm>
            <a:off x="2129593" y="3836780"/>
            <a:ext cx="7932813" cy="12003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10. 필요없어진 Rebase 브랜치를 우클릭하여 삭제 해주면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    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커밋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히스토리는 깔끔해지고,Master 브랜치로 모든 커밋이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25400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 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합쳐진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것을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확인 할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pic>
        <p:nvPicPr>
          <p:cNvPr id="18" name="그림 17" descr="C:/Users/Administrator/AppData/Roaming/PolarisOffice/ETemp/14652_4665624/fImage8641340328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94" y="1842304"/>
            <a:ext cx="9122410" cy="1759585"/>
          </a:xfrm>
          <a:prstGeom prst="rect">
            <a:avLst/>
          </a:prstGeom>
          <a:noFill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04B11AE-C4E1-4EEF-AF55-13FAB2FA80B3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AFE5F82-82D8-46BE-A8EB-1489FFF28367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1AB608-96AF-4215-8E7A-48910592F6BB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746CC8-31B8-4813-BB77-0FB3AE01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300621949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61" y="1800000"/>
            <a:ext cx="8942366" cy="4629796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2632826" y="1165194"/>
            <a:ext cx="6926347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1. 작업 공간에서 원하는 파일을 스테이지에 올려야한다.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FC61AE-1538-4C7F-B48A-D68C6715B6EB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F794518-A99F-4EBD-8E65-1A0E33B3CF27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71E948-9947-4AAF-8EAF-915DA4D7F71A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22C5AA-822D-454C-A3D7-A249C5FE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3211220299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81" y="1858723"/>
            <a:ext cx="9636835" cy="4364012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2695573" y="1280267"/>
            <a:ext cx="6800853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2. 스테이지에 원하는 파일이 올라간걸 확인 할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502AEF9-1F4E-4595-AC51-20D0F461F872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D17BEA1-A861-476D-8851-C9C9E74FBAA8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B0CD22-CBAC-4641-9A02-17417715C67D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BEF1C2-B1D6-48D8-9A0E-5D8CD522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/>
          </p:cNvSpPr>
          <p:nvPr/>
        </p:nvSpPr>
        <p:spPr>
          <a:xfrm>
            <a:off x="2788877" y="1158176"/>
            <a:ext cx="6614247" cy="95410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3. 상단바의 스태시를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누르면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왼쪽과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같은 창이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뜬다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  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원하는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stash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이름을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설정해주면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예시의 이름은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stash test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로 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체크박스는 체크하지않았다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1E4284-87D1-4685-9D70-DDBBB567977C}"/>
              </a:ext>
            </a:extLst>
          </p:cNvPr>
          <p:cNvGrpSpPr/>
          <p:nvPr/>
        </p:nvGrpSpPr>
        <p:grpSpPr>
          <a:xfrm>
            <a:off x="2272804" y="2254458"/>
            <a:ext cx="7646391" cy="4094266"/>
            <a:chOff x="412115" y="994410"/>
            <a:chExt cx="10329545" cy="4870450"/>
          </a:xfrm>
        </p:grpSpPr>
        <p:pic>
          <p:nvPicPr>
            <p:cNvPr id="16" name="그림 15" descr="C:/Users/Administrator/AppData/Roaming/PolarisOffice/ETemp/14652_4665624/fImage40744221194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15" y="994410"/>
              <a:ext cx="10329545" cy="4870450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E8B1209-3F6C-49BC-8561-C2D5133FA52B}"/>
                </a:ext>
              </a:extLst>
            </p:cNvPr>
            <p:cNvSpPr/>
            <p:nvPr/>
          </p:nvSpPr>
          <p:spPr>
            <a:xfrm>
              <a:off x="3796144" y="1191491"/>
              <a:ext cx="655783" cy="5172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7F2451-19FD-4106-8588-10A28B31B71C}"/>
                </a:ext>
              </a:extLst>
            </p:cNvPr>
            <p:cNvSpPr/>
            <p:nvPr/>
          </p:nvSpPr>
          <p:spPr>
            <a:xfrm>
              <a:off x="4030410" y="1807478"/>
              <a:ext cx="3072353" cy="134212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A6E99CF-0833-44D9-BD38-5E4C623B7525}"/>
                </a:ext>
              </a:extLst>
            </p:cNvPr>
            <p:cNvCxnSpPr/>
            <p:nvPr/>
          </p:nvCxnSpPr>
          <p:spPr>
            <a:xfrm>
              <a:off x="4030410" y="2854036"/>
              <a:ext cx="1714608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DE348E-85DB-4C40-BA74-949D25DB47F1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ED7B690-B439-4602-AF3C-C63C52D6BD02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EFBD78-D0DB-4923-AE92-50D021B355DA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9E8B57-C46E-43EC-BCFC-8566680A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/>
          </p:cNvSpPr>
          <p:nvPr/>
        </p:nvSpPr>
        <p:spPr>
          <a:xfrm>
            <a:off x="1556936" y="1322904"/>
            <a:ext cx="9078127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4.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좌측의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스태시에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stash test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가 추가된 것을 볼 수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체크박스를 체크하지 않았기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때문에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스테이지에  있던 파일이 사라진 걸 확인 할 수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94A1D2-8136-451B-A398-8B9B4D3EC7C4}"/>
              </a:ext>
            </a:extLst>
          </p:cNvPr>
          <p:cNvGrpSpPr/>
          <p:nvPr/>
        </p:nvGrpSpPr>
        <p:grpSpPr>
          <a:xfrm>
            <a:off x="1524527" y="2120887"/>
            <a:ext cx="9142946" cy="4226661"/>
            <a:chOff x="412115" y="833120"/>
            <a:chExt cx="11230610" cy="5191760"/>
          </a:xfrm>
        </p:grpSpPr>
        <p:pic>
          <p:nvPicPr>
            <p:cNvPr id="16" name="그림 15" descr="C:/Users/Administrator/AppData/Roaming/PolarisOffice/ETemp/14652_4665624/fImage35979222482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15" y="833120"/>
              <a:ext cx="11230610" cy="5191760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C8B26A1-3138-4520-8760-BE99F700ADC4}"/>
                </a:ext>
              </a:extLst>
            </p:cNvPr>
            <p:cNvSpPr/>
            <p:nvPr/>
          </p:nvSpPr>
          <p:spPr>
            <a:xfrm>
              <a:off x="414020" y="3796145"/>
              <a:ext cx="1867362" cy="96058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D5AF7D-142E-43B9-B2C2-0851AC6440FD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A69D040-C090-45AC-BEE7-238B365A9FD6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1E6C5B-95F0-4FCE-B65F-56F10CE34459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4977AC-AD89-4A69-87A4-AF9DFBEF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954325554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67" y="1965843"/>
            <a:ext cx="9124262" cy="432348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41E20-3A62-4A73-9D77-8F5CC1DFD7A5}"/>
              </a:ext>
            </a:extLst>
          </p:cNvPr>
          <p:cNvSpPr txBox="1">
            <a:spLocks/>
          </p:cNvSpPr>
          <p:nvPr/>
        </p:nvSpPr>
        <p:spPr>
          <a:xfrm>
            <a:off x="3145511" y="1081788"/>
            <a:ext cx="5900975" cy="7694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5.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이번엔 체크박스를 체크 했을 때의 예시이다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Stash 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라는 파일을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할 것이다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37F828-7140-4974-A0A9-47D91A34FB01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D879983-CF1D-4587-BC86-DF41717DE02B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AA31EA-87DF-4327-9829-AF9741B70D4F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6B802E-DF82-4D74-AE39-2D86F472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A8E4A6-EA49-4D57-9D4E-7059B1621A01}"/>
              </a:ext>
            </a:extLst>
          </p:cNvPr>
          <p:cNvSpPr txBox="1">
            <a:spLocks/>
          </p:cNvSpPr>
          <p:nvPr/>
        </p:nvSpPr>
        <p:spPr>
          <a:xfrm>
            <a:off x="1809902" y="1540978"/>
            <a:ext cx="8507522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6.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체크박스를 체크하고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stash test2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라는 이름으로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하였다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470EFE-1816-430E-8886-8E1F5D81624D}"/>
              </a:ext>
            </a:extLst>
          </p:cNvPr>
          <p:cNvGrpSpPr/>
          <p:nvPr/>
        </p:nvGrpSpPr>
        <p:grpSpPr>
          <a:xfrm>
            <a:off x="1692843" y="2046683"/>
            <a:ext cx="8789536" cy="3556861"/>
            <a:chOff x="345440" y="1266507"/>
            <a:chExt cx="10687685" cy="4324985"/>
          </a:xfrm>
        </p:grpSpPr>
        <p:pic>
          <p:nvPicPr>
            <p:cNvPr id="16" name="그림 15" descr="C:/Users/Administrator/AppData/Roaming/PolarisOffice/ETemp/14652_4665624/fImage36996256239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1266507"/>
              <a:ext cx="10687685" cy="4324985"/>
            </a:xfrm>
            <a:prstGeom prst="rect">
              <a:avLst/>
            </a:prstGeom>
            <a:noFill/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7D558712-8B69-4650-8725-C6129408F7A4}"/>
                </a:ext>
              </a:extLst>
            </p:cNvPr>
            <p:cNvCxnSpPr/>
            <p:nvPr/>
          </p:nvCxnSpPr>
          <p:spPr>
            <a:xfrm>
              <a:off x="4350327" y="3214255"/>
              <a:ext cx="174567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65AE3A-E4B9-44CC-AC3E-A0D62A8654B3}"/>
                </a:ext>
              </a:extLst>
            </p:cNvPr>
            <p:cNvSpPr/>
            <p:nvPr/>
          </p:nvSpPr>
          <p:spPr>
            <a:xfrm>
              <a:off x="4221325" y="2142836"/>
              <a:ext cx="3435620" cy="13854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8265E9B-874E-45C9-8E29-BE3113CBAA3D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F4224A0-4DA2-49AF-AB04-8D6F35AB877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253E52-1023-48A5-85E6-DE1654BDBB3D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33300B-CED7-4D18-A23B-F6538623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5961C01-7078-48A4-B45F-9F36177E2E9E}"/>
              </a:ext>
            </a:extLst>
          </p:cNvPr>
          <p:cNvSpPr/>
          <p:nvPr/>
        </p:nvSpPr>
        <p:spPr>
          <a:xfrm>
            <a:off x="338651" y="2126652"/>
            <a:ext cx="3070370" cy="3191968"/>
          </a:xfrm>
          <a:prstGeom prst="roundRect">
            <a:avLst/>
          </a:prstGeom>
          <a:gradFill flip="none" rotWithShape="1">
            <a:gsLst>
              <a:gs pos="85000">
                <a:srgbClr val="8BD1F1">
                  <a:alpha val="55000"/>
                </a:srgbClr>
              </a:gs>
              <a:gs pos="32000">
                <a:srgbClr val="8A77A5">
                  <a:alpha val="80000"/>
                </a:srgbClr>
              </a:gs>
              <a:gs pos="0">
                <a:srgbClr val="8A77A5">
                  <a:tint val="66000"/>
                  <a:satMod val="160000"/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P1-2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 시스템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6568EC-13D7-4BD8-8B59-C811CAF41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32" y="1837189"/>
            <a:ext cx="1576322" cy="15763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59FBD-F8C8-4A55-81E9-5DDE8649B500}"/>
              </a:ext>
            </a:extLst>
          </p:cNvPr>
          <p:cNvSpPr/>
          <p:nvPr/>
        </p:nvSpPr>
        <p:spPr>
          <a:xfrm>
            <a:off x="635356" y="2563343"/>
            <a:ext cx="24769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로컬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(Local)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버전관리 시스템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7D6569-E7DD-47E1-A809-3FD5D2D93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59" y="3502788"/>
            <a:ext cx="540302" cy="5403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38C184-537D-4DBA-8D83-8FAACF038E28}"/>
              </a:ext>
            </a:extLst>
          </p:cNvPr>
          <p:cNvSpPr/>
          <p:nvPr/>
        </p:nvSpPr>
        <p:spPr>
          <a:xfrm>
            <a:off x="5860719" y="3634439"/>
            <a:ext cx="9282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6C85BC-E4E0-4423-BDA7-9328346AD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59" y="4110648"/>
            <a:ext cx="540302" cy="5403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DBD66B-57E5-473E-B288-FF274C5B0472}"/>
              </a:ext>
            </a:extLst>
          </p:cNvPr>
          <p:cNvSpPr/>
          <p:nvPr/>
        </p:nvSpPr>
        <p:spPr>
          <a:xfrm>
            <a:off x="5756429" y="4242299"/>
            <a:ext cx="11368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변경 사항 </a:t>
            </a:r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21223A3-163D-4409-87B6-223EE4793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59" y="4718508"/>
            <a:ext cx="540302" cy="5403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08A99E-A92C-40C5-ADBF-06F3D991CAA3}"/>
              </a:ext>
            </a:extLst>
          </p:cNvPr>
          <p:cNvSpPr/>
          <p:nvPr/>
        </p:nvSpPr>
        <p:spPr>
          <a:xfrm>
            <a:off x="5786085" y="4850159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변경 사항</a:t>
            </a:r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D53432-038A-48F8-977A-724F9EEEC0DE}"/>
              </a:ext>
            </a:extLst>
          </p:cNvPr>
          <p:cNvSpPr/>
          <p:nvPr/>
        </p:nvSpPr>
        <p:spPr>
          <a:xfrm>
            <a:off x="5271326" y="1499479"/>
            <a:ext cx="1546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Computer 1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8C8CC3D-10CA-4CED-B880-9A460C641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91" y="1837189"/>
            <a:ext cx="1576322" cy="15763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77C156-C08F-4B31-9193-EFBF1052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8" y="3502788"/>
            <a:ext cx="540302" cy="5403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9C3CCA-520D-41D9-8975-98E5768499A0}"/>
              </a:ext>
            </a:extLst>
          </p:cNvPr>
          <p:cNvSpPr/>
          <p:nvPr/>
        </p:nvSpPr>
        <p:spPr>
          <a:xfrm>
            <a:off x="9185170" y="363443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1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C49511-EAF7-43A6-A055-E2A09FC01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8" y="4110648"/>
            <a:ext cx="540302" cy="54030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E1E203-4ECE-40B7-8FF8-A50F4A528663}"/>
              </a:ext>
            </a:extLst>
          </p:cNvPr>
          <p:cNvSpPr/>
          <p:nvPr/>
        </p:nvSpPr>
        <p:spPr>
          <a:xfrm>
            <a:off x="9185170" y="424229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2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08335F4-2E6A-4BE4-B415-10ECF15F7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8" y="4718508"/>
            <a:ext cx="540302" cy="5403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2088DC-0D69-407D-B2BA-498C2E104533}"/>
              </a:ext>
            </a:extLst>
          </p:cNvPr>
          <p:cNvSpPr/>
          <p:nvPr/>
        </p:nvSpPr>
        <p:spPr>
          <a:xfrm>
            <a:off x="9185170" y="485015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3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A223DF-7850-4882-BE46-6337904CC8D0}"/>
              </a:ext>
            </a:extLst>
          </p:cNvPr>
          <p:cNvSpPr/>
          <p:nvPr/>
        </p:nvSpPr>
        <p:spPr>
          <a:xfrm>
            <a:off x="8653485" y="1499479"/>
            <a:ext cx="1546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Computer 2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1EC48D-A45F-4B6F-B4A6-76163C10D958}"/>
              </a:ext>
            </a:extLst>
          </p:cNvPr>
          <p:cNvSpPr/>
          <p:nvPr/>
        </p:nvSpPr>
        <p:spPr>
          <a:xfrm>
            <a:off x="559159" y="3819107"/>
            <a:ext cx="26293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898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파일의 변경 사항을 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기록</a:t>
            </a:r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특정 시점의 내용을 보려면</a:t>
            </a:r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 해당 시점까지의 데이터들을 모두 더해서 보여줌</a:t>
            </a:r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D7DC120-07BE-4619-A94F-62EB08920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31" y="5022104"/>
            <a:ext cx="487722" cy="101202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AC232DC-03FC-4619-B8B9-35B65F3E4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50" y="5019436"/>
            <a:ext cx="487722" cy="1012024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898ED0B-B4A3-4719-847D-699A55F317FD}"/>
              </a:ext>
            </a:extLst>
          </p:cNvPr>
          <p:cNvCxnSpPr>
            <a:cxnSpLocks/>
          </p:cNvCxnSpPr>
          <p:nvPr/>
        </p:nvCxnSpPr>
        <p:spPr>
          <a:xfrm flipH="1">
            <a:off x="647043" y="3664356"/>
            <a:ext cx="24652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3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B0070F-0853-4DCB-9E75-0D11881C0CF5}"/>
              </a:ext>
            </a:extLst>
          </p:cNvPr>
          <p:cNvSpPr txBox="1">
            <a:spLocks/>
          </p:cNvSpPr>
          <p:nvPr/>
        </p:nvSpPr>
        <p:spPr>
          <a:xfrm>
            <a:off x="116983" y="1043169"/>
            <a:ext cx="11958031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7.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스태시에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stash test2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가 추가 되어있는 걸 확인 할 수 있고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,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스테이지에 파일이 사라지지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않고 남아 있는걸 볼 수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C008469-49AC-4584-BA6F-7B3BB2E2CF8C}"/>
              </a:ext>
            </a:extLst>
          </p:cNvPr>
          <p:cNvGrpSpPr/>
          <p:nvPr/>
        </p:nvGrpSpPr>
        <p:grpSpPr>
          <a:xfrm>
            <a:off x="1520868" y="1928712"/>
            <a:ext cx="9150263" cy="4065319"/>
            <a:chOff x="345440" y="980757"/>
            <a:chExt cx="11021060" cy="4896485"/>
          </a:xfrm>
        </p:grpSpPr>
        <p:pic>
          <p:nvPicPr>
            <p:cNvPr id="16" name="그림 15" descr="C:/Users/Administrator/AppData/Roaming/PolarisOffice/ETemp/14652_4665624/fImage392822574604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" y="980757"/>
              <a:ext cx="11021060" cy="4896485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0383E30-0EFF-40DB-B2FE-5BC57D24AC98}"/>
                </a:ext>
              </a:extLst>
            </p:cNvPr>
            <p:cNvSpPr/>
            <p:nvPr/>
          </p:nvSpPr>
          <p:spPr>
            <a:xfrm>
              <a:off x="489527" y="3953164"/>
              <a:ext cx="1708728" cy="11045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9C69F5-4583-47CC-A360-E2394B668342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5936C4D-E56F-4695-AC33-FB59B64ECA54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A065D0-CB9A-41C3-94AF-FA2B24CD1C49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7C8CEC-C4AC-4AB6-A86A-60809700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57F7CF-EE3C-4DCE-B8F8-4DA7949E8AC6}"/>
              </a:ext>
            </a:extLst>
          </p:cNvPr>
          <p:cNvSpPr txBox="1">
            <a:spLocks/>
          </p:cNvSpPr>
          <p:nvPr/>
        </p:nvSpPr>
        <p:spPr>
          <a:xfrm>
            <a:off x="2225860" y="1314194"/>
            <a:ext cx="7740280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8.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들어간 테스트용 파일을 눌러서 확인해 볼 수 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0E6DA0-21E6-470A-8C29-D423B7148D0C}"/>
              </a:ext>
            </a:extLst>
          </p:cNvPr>
          <p:cNvGrpSpPr/>
          <p:nvPr/>
        </p:nvGrpSpPr>
        <p:grpSpPr>
          <a:xfrm>
            <a:off x="1848039" y="1901965"/>
            <a:ext cx="8495922" cy="3725188"/>
            <a:chOff x="344805" y="1190307"/>
            <a:chExt cx="10211435" cy="4477385"/>
          </a:xfrm>
        </p:grpSpPr>
        <p:pic>
          <p:nvPicPr>
            <p:cNvPr id="16" name="그림 15" descr="C:/Users/Administrator/AppData/Roaming/PolarisOffice/ETemp/14652_4665624/fImage22749258390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05" y="1190307"/>
              <a:ext cx="10211435" cy="4477385"/>
            </a:xfrm>
            <a:prstGeom prst="rect">
              <a:avLst/>
            </a:prstGeom>
            <a:noFill/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963487D5-A578-4853-9C94-E19D8916664C}"/>
                </a:ext>
              </a:extLst>
            </p:cNvPr>
            <p:cNvCxnSpPr/>
            <p:nvPr/>
          </p:nvCxnSpPr>
          <p:spPr>
            <a:xfrm>
              <a:off x="646545" y="4950691"/>
              <a:ext cx="141316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E4AB9FB-5B68-4BD6-A120-0A29147613E1}"/>
                </a:ext>
              </a:extLst>
            </p:cNvPr>
            <p:cNvSpPr/>
            <p:nvPr/>
          </p:nvSpPr>
          <p:spPr>
            <a:xfrm>
              <a:off x="2216727" y="1921165"/>
              <a:ext cx="969818" cy="3232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30D419D-72E6-4AEA-9FBE-1D93B9A7F2E4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3C01873-9D08-409C-85C9-45D0B09B6474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D55AE1-A2CB-4CE9-8CCA-D9D5076AF849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9D54BE-208C-45F7-8D58-941BC9FD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255052591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58" y="1719355"/>
            <a:ext cx="8601084" cy="434262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D6539-7CD2-45C2-A25E-CF402A016B49}"/>
              </a:ext>
            </a:extLst>
          </p:cNvPr>
          <p:cNvSpPr txBox="1">
            <a:spLocks/>
          </p:cNvSpPr>
          <p:nvPr/>
        </p:nvSpPr>
        <p:spPr>
          <a:xfrm>
            <a:off x="1940953" y="1257690"/>
            <a:ext cx="8310094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9. stash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test2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에도 테스트용 파일이 잘 올라간 걸 확인할 수 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8A471D-9C5D-432A-8D5F-0603BA0B50CC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BFEE42F-5BA0-40EF-A3E4-E03E7AF005D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D1342A-E4B6-4613-ACA7-0592463FF81F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E002C5-1190-4168-80A8-48CC116C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660626029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63" y="1958801"/>
            <a:ext cx="9141874" cy="428281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9D28D-B557-47D6-A073-D728E66B67C3}"/>
              </a:ext>
            </a:extLst>
          </p:cNvPr>
          <p:cNvSpPr txBox="1">
            <a:spLocks/>
          </p:cNvSpPr>
          <p:nvPr/>
        </p:nvSpPr>
        <p:spPr>
          <a:xfrm>
            <a:off x="2789646" y="1139208"/>
            <a:ext cx="6612708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10.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한 후 스테이지에 남아있는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stash2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파일과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스테이지에 올라가 있지 않던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테스트 파일을 스테이지에 올렸다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49E573-9B6F-44F6-92F7-523419B21B5F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A6FAA9E-77F0-4BB9-833A-C690C77BCC7A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E8BFA3-E87A-42DE-A82B-F31E6F096EC2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7B8D49-BDEA-4936-AE71-2CE4FD13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EBF568-AE5B-4ACB-9167-F3F37CA53DBC}"/>
              </a:ext>
            </a:extLst>
          </p:cNvPr>
          <p:cNvSpPr txBox="1">
            <a:spLocks/>
          </p:cNvSpPr>
          <p:nvPr/>
        </p:nvSpPr>
        <p:spPr>
          <a:xfrm>
            <a:off x="1814347" y="1141244"/>
            <a:ext cx="8563306" cy="4001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11.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제일 처음에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했던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stash test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파일을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우클릭하고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적용을 누른다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0A39CE-4936-46A4-92CA-70B051B43F35}"/>
              </a:ext>
            </a:extLst>
          </p:cNvPr>
          <p:cNvGrpSpPr/>
          <p:nvPr/>
        </p:nvGrpSpPr>
        <p:grpSpPr>
          <a:xfrm>
            <a:off x="1928050" y="1692356"/>
            <a:ext cx="8335900" cy="4254176"/>
            <a:chOff x="344804" y="819901"/>
            <a:chExt cx="10017759" cy="5112502"/>
          </a:xfrm>
        </p:grpSpPr>
        <p:pic>
          <p:nvPicPr>
            <p:cNvPr id="16" name="그림 15" descr="C:/Users/Administrator/AppData/Roaming/PolarisOffice/ETemp/14652_4665624/fImage32248261238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04" y="819901"/>
              <a:ext cx="10017759" cy="5112502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F41FC3C-BDC2-4E0A-82CF-928C7B2135B0}"/>
                </a:ext>
              </a:extLst>
            </p:cNvPr>
            <p:cNvSpPr/>
            <p:nvPr/>
          </p:nvSpPr>
          <p:spPr>
            <a:xfrm>
              <a:off x="517236" y="3278909"/>
              <a:ext cx="3823855" cy="10529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8FC151-BBE2-4320-B032-6842A0527692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10C92B2-BA46-4CDB-9735-7E9F9AFF2712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F74075-571E-496C-8919-335E892A708F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DCD5AA-C768-44FA-B56F-ACA5FFF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4804526274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97" y="2018810"/>
            <a:ext cx="8337802" cy="401161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6C9001-3707-4AE3-81AF-87A0E9216899}"/>
              </a:ext>
            </a:extLst>
          </p:cNvPr>
          <p:cNvSpPr txBox="1">
            <a:spLocks/>
          </p:cNvSpPr>
          <p:nvPr/>
        </p:nvSpPr>
        <p:spPr>
          <a:xfrm>
            <a:off x="1786165" y="1224601"/>
            <a:ext cx="8619667" cy="64633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12.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체크박스를 누르면 적용 후 적용한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삭제해준다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예시에서는 하지 않고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진행하였다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스태시를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적용하면 워크스페이스에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스태시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해 두었던 파일이 들어온다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8EE60B-2958-4C2C-A309-67D67BF77A84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A9C030B-6342-4A49-A0EC-26D49EECC2C7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A10B5E-1D88-4088-971B-C906A22E545B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E221D4D-A25B-4EA0-BBB9-476A79DD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A6F1BCB-29BF-462F-88B2-C6097FD0906E}"/>
              </a:ext>
            </a:extLst>
          </p:cNvPr>
          <p:cNvSpPr txBox="1">
            <a:spLocks/>
          </p:cNvSpPr>
          <p:nvPr/>
        </p:nvSpPr>
        <p:spPr>
          <a:xfrm>
            <a:off x="1454537" y="1361558"/>
            <a:ext cx="9282926" cy="4001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13. Stash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test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에 들어있던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stash.java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파일이 워크스페이스에 적용된 걸 확인 할 수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C5AC2A-47D4-4BFC-9556-4E4D18928F7D}"/>
              </a:ext>
            </a:extLst>
          </p:cNvPr>
          <p:cNvGrpSpPr/>
          <p:nvPr/>
        </p:nvGrpSpPr>
        <p:grpSpPr>
          <a:xfrm>
            <a:off x="1801899" y="1871101"/>
            <a:ext cx="8588202" cy="4023653"/>
            <a:chOff x="344805" y="829945"/>
            <a:chExt cx="10032377" cy="4700262"/>
          </a:xfrm>
        </p:grpSpPr>
        <p:pic>
          <p:nvPicPr>
            <p:cNvPr id="16" name="그림 15" descr="C:/Users/Administrator/AppData/Roaming/PolarisOffice/ETemp/14652_4665624/fImage35657275871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05" y="829945"/>
              <a:ext cx="10032377" cy="4700262"/>
            </a:xfrm>
            <a:prstGeom prst="rect">
              <a:avLst/>
            </a:prstGeom>
            <a:no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1BA8C9B-6A5B-4EC7-A137-DE7350D7239D}"/>
                </a:ext>
              </a:extLst>
            </p:cNvPr>
            <p:cNvSpPr/>
            <p:nvPr/>
          </p:nvSpPr>
          <p:spPr>
            <a:xfrm>
              <a:off x="2182178" y="1904301"/>
              <a:ext cx="812692" cy="5872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D050070-5CE6-458D-BF62-81A9758270A3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804B496-E5C1-438D-B8C8-6BDF5C22406E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B6A0D5-5A6A-427A-92DE-9E98D8E5E0E6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AB7B3-4AAA-4DCD-A920-FDA6EE61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25408276971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73" y="1876757"/>
            <a:ext cx="7506654" cy="422157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88D90-314E-49D3-9954-5EBE309B46BC}"/>
              </a:ext>
            </a:extLst>
          </p:cNvPr>
          <p:cNvSpPr txBox="1">
            <a:spLocks/>
          </p:cNvSpPr>
          <p:nvPr/>
        </p:nvSpPr>
        <p:spPr>
          <a:xfrm>
            <a:off x="2192305" y="1363681"/>
            <a:ext cx="7771679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14.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적용 후 필요 없어진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우클릭하여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삭제 할 수 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114E49-3387-4643-B7A3-6FAD35593B36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2033B6A-231F-452C-98DD-ADC15959BEA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FC7C08-796D-4A59-B78C-2982C28A37AF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37389B-783E-4EDB-BB82-6CF0D179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0643277989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22" y="1953270"/>
            <a:ext cx="7582156" cy="3807136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AEA71-0C4E-4407-88C7-6505FCCB9129}"/>
              </a:ext>
            </a:extLst>
          </p:cNvPr>
          <p:cNvSpPr txBox="1">
            <a:spLocks/>
          </p:cNvSpPr>
          <p:nvPr/>
        </p:nvSpPr>
        <p:spPr>
          <a:xfrm>
            <a:off x="1821432" y="1455266"/>
            <a:ext cx="8549135" cy="4001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15.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삭제 되었고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스태시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해 두었던 내용들은 워크스페이스에 돌아와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3BF9DF-2AF7-44C6-AAD0-08BED2608071}"/>
              </a:ext>
            </a:extLst>
          </p:cNvPr>
          <p:cNvGrpSpPr/>
          <p:nvPr/>
        </p:nvGrpSpPr>
        <p:grpSpPr>
          <a:xfrm>
            <a:off x="233668" y="160402"/>
            <a:ext cx="2468074" cy="863055"/>
            <a:chOff x="233668" y="160402"/>
            <a:chExt cx="2468074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33EFDFF-0522-4740-AF38-0F8601F01EAD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A3F7D7-C57F-411E-8766-A46910B70A8B}"/>
                </a:ext>
              </a:extLst>
            </p:cNvPr>
            <p:cNvSpPr txBox="1"/>
            <p:nvPr/>
          </p:nvSpPr>
          <p:spPr>
            <a:xfrm>
              <a:off x="257611" y="160402"/>
              <a:ext cx="2444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stash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05956-D95F-4687-AE09-86FBDB49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3B6F15-A94F-4AC0-BF31-44F4B4C48EEB}"/>
              </a:ext>
            </a:extLst>
          </p:cNvPr>
          <p:cNvSpPr txBox="1"/>
          <p:nvPr/>
        </p:nvSpPr>
        <p:spPr>
          <a:xfrm>
            <a:off x="4299156" y="2956231"/>
            <a:ext cx="3593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소소한 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Tips</a:t>
            </a: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3F98BF-6442-4E8C-B94A-5AD73A09B051}"/>
              </a:ext>
            </a:extLst>
          </p:cNvPr>
          <p:cNvSpPr/>
          <p:nvPr/>
        </p:nvSpPr>
        <p:spPr>
          <a:xfrm>
            <a:off x="4299156" y="2655508"/>
            <a:ext cx="938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Part3.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12D7628-485B-46F4-8392-C07FBB7507C1}"/>
              </a:ext>
            </a:extLst>
          </p:cNvPr>
          <p:cNvCxnSpPr>
            <a:cxnSpLocks/>
          </p:cNvCxnSpPr>
          <p:nvPr/>
        </p:nvCxnSpPr>
        <p:spPr>
          <a:xfrm>
            <a:off x="3949582" y="3055618"/>
            <a:ext cx="0" cy="711039"/>
          </a:xfrm>
          <a:prstGeom prst="line">
            <a:avLst/>
          </a:prstGeom>
          <a:ln w="28575">
            <a:solidFill>
              <a:schemeClr val="bg1">
                <a:alpha val="7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16627F-9E09-4417-B841-C554DEF2B80D}"/>
              </a:ext>
            </a:extLst>
          </p:cNvPr>
          <p:cNvCxnSpPr>
            <a:cxnSpLocks/>
          </p:cNvCxnSpPr>
          <p:nvPr/>
        </p:nvCxnSpPr>
        <p:spPr>
          <a:xfrm>
            <a:off x="8229370" y="3055618"/>
            <a:ext cx="0" cy="711039"/>
          </a:xfrm>
          <a:prstGeom prst="line">
            <a:avLst/>
          </a:prstGeom>
          <a:ln w="28575">
            <a:solidFill>
              <a:schemeClr val="bg1">
                <a:alpha val="7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3D97E2-1B1A-4E86-BC6D-A433DAA4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65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5961C01-7078-48A4-B45F-9F36177E2E9E}"/>
              </a:ext>
            </a:extLst>
          </p:cNvPr>
          <p:cNvSpPr/>
          <p:nvPr/>
        </p:nvSpPr>
        <p:spPr>
          <a:xfrm>
            <a:off x="338651" y="2126652"/>
            <a:ext cx="3070370" cy="3191968"/>
          </a:xfrm>
          <a:prstGeom prst="roundRect">
            <a:avLst/>
          </a:prstGeom>
          <a:gradFill flip="none" rotWithShape="1">
            <a:gsLst>
              <a:gs pos="85000">
                <a:srgbClr val="8BD1F1">
                  <a:alpha val="55000"/>
                </a:srgbClr>
              </a:gs>
              <a:gs pos="32000">
                <a:srgbClr val="8A77A5">
                  <a:alpha val="80000"/>
                </a:srgbClr>
              </a:gs>
              <a:gs pos="0">
                <a:srgbClr val="8A77A5">
                  <a:tint val="66000"/>
                  <a:satMod val="160000"/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P1-2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 시스템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6568EC-13D7-4BD8-8B59-C811CAF41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32" y="1837189"/>
            <a:ext cx="1576322" cy="15763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59FBD-F8C8-4A55-81E9-5DDE8649B500}"/>
              </a:ext>
            </a:extLst>
          </p:cNvPr>
          <p:cNvSpPr/>
          <p:nvPr/>
        </p:nvSpPr>
        <p:spPr>
          <a:xfrm>
            <a:off x="635356" y="2563343"/>
            <a:ext cx="24769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로컬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(Local)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버전관리 시스템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7D6569-E7DD-47E1-A809-3FD5D2D93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59" y="3502788"/>
            <a:ext cx="540302" cy="5403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38C184-537D-4DBA-8D83-8FAACF038E28}"/>
              </a:ext>
            </a:extLst>
          </p:cNvPr>
          <p:cNvSpPr/>
          <p:nvPr/>
        </p:nvSpPr>
        <p:spPr>
          <a:xfrm>
            <a:off x="5803011" y="363443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1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6C85BC-E4E0-4423-BDA7-9328346AD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59" y="4110648"/>
            <a:ext cx="540302" cy="5403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DBD66B-57E5-473E-B288-FF274C5B0472}"/>
              </a:ext>
            </a:extLst>
          </p:cNvPr>
          <p:cNvSpPr/>
          <p:nvPr/>
        </p:nvSpPr>
        <p:spPr>
          <a:xfrm>
            <a:off x="5803011" y="424229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2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21223A3-163D-4409-87B6-223EE4793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59" y="4718508"/>
            <a:ext cx="540302" cy="5403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08A99E-A92C-40C5-ADBF-06F3D991CAA3}"/>
              </a:ext>
            </a:extLst>
          </p:cNvPr>
          <p:cNvSpPr/>
          <p:nvPr/>
        </p:nvSpPr>
        <p:spPr>
          <a:xfrm>
            <a:off x="5803011" y="485015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3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D53432-038A-48F8-977A-724F9EEEC0DE}"/>
              </a:ext>
            </a:extLst>
          </p:cNvPr>
          <p:cNvSpPr/>
          <p:nvPr/>
        </p:nvSpPr>
        <p:spPr>
          <a:xfrm>
            <a:off x="5271326" y="1499479"/>
            <a:ext cx="1546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Computer 1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8C8CC3D-10CA-4CED-B880-9A460C641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91" y="1837189"/>
            <a:ext cx="1576322" cy="15763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77C156-C08F-4B31-9193-EFBF1052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8" y="3502788"/>
            <a:ext cx="540302" cy="5403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9C3CCA-520D-41D9-8975-98E5768499A0}"/>
              </a:ext>
            </a:extLst>
          </p:cNvPr>
          <p:cNvSpPr/>
          <p:nvPr/>
        </p:nvSpPr>
        <p:spPr>
          <a:xfrm>
            <a:off x="9185170" y="363443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1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C49511-EAF7-43A6-A055-E2A09FC01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8" y="4110648"/>
            <a:ext cx="540302" cy="54030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E1E203-4ECE-40B7-8FF8-A50F4A528663}"/>
              </a:ext>
            </a:extLst>
          </p:cNvPr>
          <p:cNvSpPr/>
          <p:nvPr/>
        </p:nvSpPr>
        <p:spPr>
          <a:xfrm>
            <a:off x="9185170" y="424229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2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08335F4-2E6A-4BE4-B415-10ECF15F7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8" y="4718508"/>
            <a:ext cx="540302" cy="5403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2088DC-0D69-407D-B2BA-498C2E104533}"/>
              </a:ext>
            </a:extLst>
          </p:cNvPr>
          <p:cNvSpPr/>
          <p:nvPr/>
        </p:nvSpPr>
        <p:spPr>
          <a:xfrm>
            <a:off x="9185170" y="485015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3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A223DF-7850-4882-BE46-6337904CC8D0}"/>
              </a:ext>
            </a:extLst>
          </p:cNvPr>
          <p:cNvSpPr/>
          <p:nvPr/>
        </p:nvSpPr>
        <p:spPr>
          <a:xfrm>
            <a:off x="8653485" y="1499479"/>
            <a:ext cx="1546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Computer 2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1EC48D-A45F-4B6F-B4A6-76163C10D958}"/>
              </a:ext>
            </a:extLst>
          </p:cNvPr>
          <p:cNvSpPr/>
          <p:nvPr/>
        </p:nvSpPr>
        <p:spPr>
          <a:xfrm>
            <a:off x="681303" y="3782469"/>
            <a:ext cx="26293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개발자 환경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로컬 데이터베이스에 저장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" dirty="0">
              <a:solidFill>
                <a:srgbClr val="FFD65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rgbClr val="FF898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 불가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D7DC120-07BE-4619-A94F-62EB08920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31" y="5022104"/>
            <a:ext cx="487722" cy="101202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AC232DC-03FC-4619-B8B9-35B65F3E4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50" y="5019436"/>
            <a:ext cx="487722" cy="10120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EBB8F5C-0C09-4E77-806D-1E7656B1A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1" y="3572658"/>
            <a:ext cx="487722" cy="67061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554135B-DE2F-46FE-8657-CB68DF45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3936583"/>
            <a:ext cx="487722" cy="6706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906A9A9-EB23-4338-9B58-D815F7F0B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4298484"/>
            <a:ext cx="487722" cy="670618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898ED0B-B4A3-4719-847D-699A55F317FD}"/>
              </a:ext>
            </a:extLst>
          </p:cNvPr>
          <p:cNvCxnSpPr>
            <a:cxnSpLocks/>
          </p:cNvCxnSpPr>
          <p:nvPr/>
        </p:nvCxnSpPr>
        <p:spPr>
          <a:xfrm flipH="1">
            <a:off x="647043" y="3664356"/>
            <a:ext cx="24652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3849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712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소소한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Tips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5E0117-D076-418B-96FB-22C0DB704056}"/>
              </a:ext>
            </a:extLst>
          </p:cNvPr>
          <p:cNvSpPr/>
          <p:nvPr/>
        </p:nvSpPr>
        <p:spPr>
          <a:xfrm>
            <a:off x="1013891" y="2225139"/>
            <a:ext cx="44769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그녀-이옥선" panose="02010504000101010101" pitchFamily="2" charset="-127"/>
              </a:rPr>
              <a:t>커밋</a:t>
            </a: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그녀-이옥선" panose="02010504000101010101" pitchFamily="2" charset="-127"/>
              </a:rPr>
              <a:t> 메시지 작성 시</a:t>
            </a:r>
            <a:r>
              <a:rPr kumimoji="0" lang="en-US" altLang="ko-KR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그녀-이옥선" panose="02010504000101010101" pitchFamily="2" charset="-127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그녀-이옥선" panose="02010504000101010101" pitchFamily="2" charset="-127"/>
              </a:rPr>
              <a:t>지켜야 할 </a:t>
            </a: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그녀-이옥선" panose="02010504000101010101" pitchFamily="2" charset="-127"/>
              </a:rPr>
              <a:t>약속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D2EA35-B894-4C06-85AA-9D9271A13B15}"/>
              </a:ext>
            </a:extLst>
          </p:cNvPr>
          <p:cNvSpPr/>
          <p:nvPr/>
        </p:nvSpPr>
        <p:spPr>
          <a:xfrm>
            <a:off x="6964382" y="3429000"/>
            <a:ext cx="41111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제목과 본문은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369F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한 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띄워 분리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342900" marR="0" lvl="0" indent="-34290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제목은 영문 기준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50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이내로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3.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제목 끝에 마침표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금지</a:t>
            </a:r>
            <a:endParaRPr kumimoji="0" lang="en-US" altLang="ko-KR" sz="18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4.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제목은 명령조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!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5.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본문은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How’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&lt;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DB69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What &amp; Why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’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B823BD-3B18-4125-B2F9-987E4C3B8257}"/>
              </a:ext>
            </a:extLst>
          </p:cNvPr>
          <p:cNvSpPr/>
          <p:nvPr/>
        </p:nvSpPr>
        <p:spPr>
          <a:xfrm>
            <a:off x="2268609" y="3429000"/>
            <a:ext cx="3139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좋은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369F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369F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로그 가독성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나은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9B9B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협업과 리뷰 프로세스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쉬운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DB69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코드 유지보수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’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7C766F-6A0F-4FB4-8C31-A785EC5D95C2}"/>
              </a:ext>
            </a:extLst>
          </p:cNvPr>
          <p:cNvSpPr/>
          <p:nvPr/>
        </p:nvSpPr>
        <p:spPr>
          <a:xfrm>
            <a:off x="1013891" y="3097178"/>
            <a:ext cx="147027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더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63DCE2-1755-4274-9B03-3FADDF357262}"/>
              </a:ext>
            </a:extLst>
          </p:cNvPr>
          <p:cNvSpPr/>
          <p:nvPr/>
        </p:nvSpPr>
        <p:spPr>
          <a:xfrm>
            <a:off x="7889818" y="2225139"/>
            <a:ext cx="2425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더 좋은 </a:t>
            </a:r>
            <a:r>
              <a:rPr kumimoji="0" lang="ko-KR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커밋</a:t>
            </a: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메시지를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작성하는 </a:t>
            </a:r>
            <a:r>
              <a:rPr kumimoji="0" lang="ko-KR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규칙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902CE3-D9B2-4968-B7CA-46C999E0BEF7}"/>
              </a:ext>
            </a:extLst>
          </p:cNvPr>
          <p:cNvCxnSpPr>
            <a:cxnSpLocks/>
          </p:cNvCxnSpPr>
          <p:nvPr/>
        </p:nvCxnSpPr>
        <p:spPr>
          <a:xfrm>
            <a:off x="6096000" y="1828800"/>
            <a:ext cx="0" cy="40518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013D2-FFC0-47B2-951C-67113002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8753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321E51-6241-49D3-A845-7001D8F19C90}"/>
              </a:ext>
            </a:extLst>
          </p:cNvPr>
          <p:cNvSpPr/>
          <p:nvPr/>
        </p:nvSpPr>
        <p:spPr>
          <a:xfrm>
            <a:off x="257611" y="3995570"/>
            <a:ext cx="1293083" cy="461665"/>
          </a:xfrm>
          <a:prstGeom prst="rect">
            <a:avLst/>
          </a:prstGeom>
          <a:solidFill>
            <a:srgbClr val="BBB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194366-090B-43B9-8D36-EFA1C9D0E512}"/>
              </a:ext>
            </a:extLst>
          </p:cNvPr>
          <p:cNvSpPr/>
          <p:nvPr/>
        </p:nvSpPr>
        <p:spPr>
          <a:xfrm>
            <a:off x="258835" y="1633485"/>
            <a:ext cx="1293083" cy="461665"/>
          </a:xfrm>
          <a:prstGeom prst="rect">
            <a:avLst/>
          </a:prstGeom>
          <a:solidFill>
            <a:srgbClr val="BBB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383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참고 자료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7F6A9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출처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7A344-B221-4099-9B31-7A127C15A636}"/>
              </a:ext>
            </a:extLst>
          </p:cNvPr>
          <p:cNvSpPr txBox="1"/>
          <p:nvPr/>
        </p:nvSpPr>
        <p:spPr>
          <a:xfrm>
            <a:off x="232444" y="399557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사진 자료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1ABB7-B5A9-4B18-924E-498EC99BA7E1}"/>
              </a:ext>
            </a:extLst>
          </p:cNvPr>
          <p:cNvSpPr txBox="1"/>
          <p:nvPr/>
        </p:nvSpPr>
        <p:spPr>
          <a:xfrm>
            <a:off x="233668" y="1633485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참고 문헌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948C72-E7B8-4D05-B260-5D323F610E79}"/>
              </a:ext>
            </a:extLst>
          </p:cNvPr>
          <p:cNvSpPr/>
          <p:nvPr/>
        </p:nvSpPr>
        <p:spPr>
          <a:xfrm>
            <a:off x="324297" y="4544629"/>
            <a:ext cx="385541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모든 아이콘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/ ‘FLATICON’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홈페이지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   https://www.flaticon.com/categories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</a:b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리누스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토발즈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사진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/ Google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https://www.google.com/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DECB04-1B89-49A2-A9DC-9B9116289FFF}"/>
              </a:ext>
            </a:extLst>
          </p:cNvPr>
          <p:cNvSpPr/>
          <p:nvPr/>
        </p:nvSpPr>
        <p:spPr>
          <a:xfrm>
            <a:off x="257611" y="2182544"/>
            <a:ext cx="716414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버전관리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개념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/ ‘Git’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홈페이지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, 『1.1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시작하기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버전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관리란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?』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       </a:t>
            </a: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https://git-scm.com/book/ko/v2/%EC%8B%9C%EC%9E%91%ED%95%98%EA%B8%B0-%EB%B2%84%EC%A0%84-%EA%B4%80%EB%A6%AC%EB%9E%80%3F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76CA5-39C1-4E87-B63C-19979778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BAB90E-748B-4E2D-AD29-C3330B88E964}"/>
              </a:ext>
            </a:extLst>
          </p:cNvPr>
          <p:cNvSpPr/>
          <p:nvPr/>
        </p:nvSpPr>
        <p:spPr>
          <a:xfrm>
            <a:off x="257611" y="2842904"/>
            <a:ext cx="62847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Github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이용 방법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/ ‘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InFlearn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홈페이지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, 『git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github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』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강의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   https://www.inflearn.com/course/git-and-github/</a:t>
            </a:r>
          </a:p>
        </p:txBody>
      </p:sp>
    </p:spTree>
    <p:extLst>
      <p:ext uri="{BB962C8B-B14F-4D97-AF65-F5344CB8AC3E}">
        <p14:creationId xmlns:p14="http://schemas.microsoft.com/office/powerpoint/2010/main" val="4566943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3B6F15-A94F-4AC0-BF31-44F4B4C48EEB}"/>
              </a:ext>
            </a:extLst>
          </p:cNvPr>
          <p:cNvSpPr txBox="1"/>
          <p:nvPr/>
        </p:nvSpPr>
        <p:spPr>
          <a:xfrm>
            <a:off x="4299156" y="2956231"/>
            <a:ext cx="3593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감사합니다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12D7628-485B-46F4-8392-C07FBB7507C1}"/>
              </a:ext>
            </a:extLst>
          </p:cNvPr>
          <p:cNvCxnSpPr>
            <a:cxnSpLocks/>
          </p:cNvCxnSpPr>
          <p:nvPr/>
        </p:nvCxnSpPr>
        <p:spPr>
          <a:xfrm>
            <a:off x="3949582" y="3055618"/>
            <a:ext cx="0" cy="711039"/>
          </a:xfrm>
          <a:prstGeom prst="line">
            <a:avLst/>
          </a:prstGeom>
          <a:ln w="28575">
            <a:solidFill>
              <a:schemeClr val="bg1">
                <a:alpha val="7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16627F-9E09-4417-B841-C554DEF2B80D}"/>
              </a:ext>
            </a:extLst>
          </p:cNvPr>
          <p:cNvCxnSpPr>
            <a:cxnSpLocks/>
          </p:cNvCxnSpPr>
          <p:nvPr/>
        </p:nvCxnSpPr>
        <p:spPr>
          <a:xfrm>
            <a:off x="8229370" y="3055618"/>
            <a:ext cx="0" cy="711039"/>
          </a:xfrm>
          <a:prstGeom prst="line">
            <a:avLst/>
          </a:prstGeom>
          <a:ln w="28575">
            <a:solidFill>
              <a:schemeClr val="bg1">
                <a:alpha val="7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68E1A1-8BE2-4759-A2FD-3D0A2A51E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72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25961C01-7078-48A4-B45F-9F36177E2E9E}"/>
              </a:ext>
            </a:extLst>
          </p:cNvPr>
          <p:cNvSpPr/>
          <p:nvPr/>
        </p:nvSpPr>
        <p:spPr>
          <a:xfrm>
            <a:off x="338651" y="2126652"/>
            <a:ext cx="3070370" cy="3191968"/>
          </a:xfrm>
          <a:prstGeom prst="roundRect">
            <a:avLst/>
          </a:prstGeom>
          <a:gradFill flip="none" rotWithShape="1">
            <a:gsLst>
              <a:gs pos="85000">
                <a:srgbClr val="8BD1F1">
                  <a:alpha val="55000"/>
                </a:srgbClr>
              </a:gs>
              <a:gs pos="32000">
                <a:srgbClr val="8A77A5">
                  <a:alpha val="80000"/>
                </a:srgbClr>
              </a:gs>
              <a:gs pos="0">
                <a:srgbClr val="8A77A5">
                  <a:tint val="66000"/>
                  <a:satMod val="160000"/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P1-2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 시스템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6568EC-13D7-4BD8-8B59-C811CAF41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32" y="1837189"/>
            <a:ext cx="1576322" cy="157632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59FBD-F8C8-4A55-81E9-5DDE8649B500}"/>
              </a:ext>
            </a:extLst>
          </p:cNvPr>
          <p:cNvSpPr/>
          <p:nvPr/>
        </p:nvSpPr>
        <p:spPr>
          <a:xfrm>
            <a:off x="635356" y="2563343"/>
            <a:ext cx="24769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로컬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(Local)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버전관리 시스템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7D6569-E7DD-47E1-A809-3FD5D2D93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59" y="3502788"/>
            <a:ext cx="540302" cy="5403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38C184-537D-4DBA-8D83-8FAACF038E28}"/>
              </a:ext>
            </a:extLst>
          </p:cNvPr>
          <p:cNvSpPr/>
          <p:nvPr/>
        </p:nvSpPr>
        <p:spPr>
          <a:xfrm>
            <a:off x="5803011" y="363443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1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6C85BC-E4E0-4423-BDA7-9328346AD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59" y="4110648"/>
            <a:ext cx="540302" cy="54030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DBD66B-57E5-473E-B288-FF274C5B0472}"/>
              </a:ext>
            </a:extLst>
          </p:cNvPr>
          <p:cNvSpPr/>
          <p:nvPr/>
        </p:nvSpPr>
        <p:spPr>
          <a:xfrm>
            <a:off x="5803011" y="424229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2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21223A3-163D-4409-87B6-223EE4793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59" y="4718508"/>
            <a:ext cx="540302" cy="54030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08A99E-A92C-40C5-ADBF-06F3D991CAA3}"/>
              </a:ext>
            </a:extLst>
          </p:cNvPr>
          <p:cNvSpPr/>
          <p:nvPr/>
        </p:nvSpPr>
        <p:spPr>
          <a:xfrm>
            <a:off x="5803011" y="485015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3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D53432-038A-48F8-977A-724F9EEEC0DE}"/>
              </a:ext>
            </a:extLst>
          </p:cNvPr>
          <p:cNvSpPr/>
          <p:nvPr/>
        </p:nvSpPr>
        <p:spPr>
          <a:xfrm>
            <a:off x="5271326" y="1499479"/>
            <a:ext cx="1546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Computer 1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8C8CC3D-10CA-4CED-B880-9A460C641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91" y="1837189"/>
            <a:ext cx="1576322" cy="15763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77C156-C08F-4B31-9193-EFBF1052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8" y="3502788"/>
            <a:ext cx="540302" cy="5403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9C3CCA-520D-41D9-8975-98E5768499A0}"/>
              </a:ext>
            </a:extLst>
          </p:cNvPr>
          <p:cNvSpPr/>
          <p:nvPr/>
        </p:nvSpPr>
        <p:spPr>
          <a:xfrm>
            <a:off x="9185170" y="363443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1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C49511-EAF7-43A6-A055-E2A09FC01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8" y="4110648"/>
            <a:ext cx="540302" cy="54030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E1E203-4ECE-40B7-8FF8-A50F4A528663}"/>
              </a:ext>
            </a:extLst>
          </p:cNvPr>
          <p:cNvSpPr/>
          <p:nvPr/>
        </p:nvSpPr>
        <p:spPr>
          <a:xfrm>
            <a:off x="9185170" y="424229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2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08335F4-2E6A-4BE4-B415-10ECF15F7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218" y="4718508"/>
            <a:ext cx="540302" cy="5403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2088DC-0D69-407D-B2BA-498C2E104533}"/>
              </a:ext>
            </a:extLst>
          </p:cNvPr>
          <p:cNvSpPr/>
          <p:nvPr/>
        </p:nvSpPr>
        <p:spPr>
          <a:xfrm>
            <a:off x="9185170" y="4850159"/>
            <a:ext cx="1043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Version 3</a:t>
            </a:r>
            <a:endParaRPr lang="ko-KR" altLang="en-US" sz="7200" dirty="0">
              <a:solidFill>
                <a:srgbClr val="FFDB69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5A223DF-7850-4882-BE46-6337904CC8D0}"/>
              </a:ext>
            </a:extLst>
          </p:cNvPr>
          <p:cNvSpPr/>
          <p:nvPr/>
        </p:nvSpPr>
        <p:spPr>
          <a:xfrm>
            <a:off x="8653485" y="1499479"/>
            <a:ext cx="1546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Computer 2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1EC48D-A45F-4B6F-B4A6-76163C10D958}"/>
              </a:ext>
            </a:extLst>
          </p:cNvPr>
          <p:cNvSpPr/>
          <p:nvPr/>
        </p:nvSpPr>
        <p:spPr>
          <a:xfrm>
            <a:off x="681303" y="3782469"/>
            <a:ext cx="26293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인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개발자 환경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로컬 데이터베이스에 저장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" dirty="0">
              <a:solidFill>
                <a:srgbClr val="FFD65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rgbClr val="FF898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 불가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D7DC120-07BE-4619-A94F-62EB08920F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31" y="5022104"/>
            <a:ext cx="487722" cy="101202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AC232DC-03FC-4619-B8B9-35B65F3E4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50" y="5019436"/>
            <a:ext cx="487722" cy="101202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EBB8F5C-0C09-4E77-806D-1E7656B1A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1" y="3572658"/>
            <a:ext cx="487722" cy="67061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554135B-DE2F-46FE-8657-CB68DF45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3936583"/>
            <a:ext cx="487722" cy="6706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906A9A9-EB23-4338-9B58-D815F7F0B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4298484"/>
            <a:ext cx="487722" cy="670618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898ED0B-B4A3-4719-847D-699A55F317FD}"/>
              </a:ext>
            </a:extLst>
          </p:cNvPr>
          <p:cNvCxnSpPr>
            <a:cxnSpLocks/>
          </p:cNvCxnSpPr>
          <p:nvPr/>
        </p:nvCxnSpPr>
        <p:spPr>
          <a:xfrm flipH="1">
            <a:off x="647043" y="3664356"/>
            <a:ext cx="24652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48903A4-0023-7B43-8340-318933E62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985" y="991399"/>
            <a:ext cx="7657659" cy="4953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063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A211BB2-7F68-954F-8994-DE07229F088C}"/>
              </a:ext>
            </a:extLst>
          </p:cNvPr>
          <p:cNvGrpSpPr/>
          <p:nvPr/>
        </p:nvGrpSpPr>
        <p:grpSpPr>
          <a:xfrm>
            <a:off x="5992019" y="3238150"/>
            <a:ext cx="1046344" cy="1154557"/>
            <a:chOff x="5992019" y="3238150"/>
            <a:chExt cx="1046344" cy="1154557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B6B7EF4-8200-462C-9BA3-1488181BD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3238150"/>
              <a:ext cx="942363" cy="1005126"/>
            </a:xfrm>
            <a:prstGeom prst="line">
              <a:avLst/>
            </a:prstGeom>
            <a:ln w="38100">
              <a:solidFill>
                <a:srgbClr val="FFD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3C0E1ED2-AFD2-4EF6-B906-E21768C3A9BE}"/>
                </a:ext>
              </a:extLst>
            </p:cNvPr>
            <p:cNvSpPr/>
            <p:nvPr/>
          </p:nvSpPr>
          <p:spPr>
            <a:xfrm rot="13500000">
              <a:off x="5969872" y="4093723"/>
              <a:ext cx="321131" cy="276837"/>
            </a:xfrm>
            <a:prstGeom prst="triangl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D5B568-F7EB-FC40-9AF2-04AF4C366D4D}"/>
              </a:ext>
            </a:extLst>
          </p:cNvPr>
          <p:cNvGrpSpPr/>
          <p:nvPr/>
        </p:nvGrpSpPr>
        <p:grpSpPr>
          <a:xfrm>
            <a:off x="8315015" y="3266766"/>
            <a:ext cx="1049892" cy="1090181"/>
            <a:chOff x="8315015" y="3266766"/>
            <a:chExt cx="1049892" cy="109018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F7B87AC-61F5-4191-8B6A-28356B524CE5}"/>
                </a:ext>
              </a:extLst>
            </p:cNvPr>
            <p:cNvCxnSpPr>
              <a:cxnSpLocks/>
            </p:cNvCxnSpPr>
            <p:nvPr/>
          </p:nvCxnSpPr>
          <p:spPr>
            <a:xfrm>
              <a:off x="8315015" y="3266766"/>
              <a:ext cx="942363" cy="1005126"/>
            </a:xfrm>
            <a:prstGeom prst="line">
              <a:avLst/>
            </a:prstGeom>
            <a:ln w="38100">
              <a:solidFill>
                <a:srgbClr val="FFD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6C4AA22F-2CCD-4BBE-96D5-6AA81BE96489}"/>
                </a:ext>
              </a:extLst>
            </p:cNvPr>
            <p:cNvSpPr/>
            <p:nvPr/>
          </p:nvSpPr>
          <p:spPr>
            <a:xfrm rot="8100000" flipH="1">
              <a:off x="9043776" y="4080110"/>
              <a:ext cx="321131" cy="276837"/>
            </a:xfrm>
            <a:prstGeom prst="triangl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89F0355-DA8D-4081-ACF4-F1D2EF1CF742}"/>
              </a:ext>
            </a:extLst>
          </p:cNvPr>
          <p:cNvSpPr/>
          <p:nvPr/>
        </p:nvSpPr>
        <p:spPr>
          <a:xfrm>
            <a:off x="338651" y="2126651"/>
            <a:ext cx="3070370" cy="3468805"/>
          </a:xfrm>
          <a:prstGeom prst="roundRect">
            <a:avLst/>
          </a:prstGeom>
          <a:gradFill flip="none" rotWithShape="1">
            <a:gsLst>
              <a:gs pos="85000">
                <a:srgbClr val="8BD1F1">
                  <a:alpha val="55000"/>
                </a:srgbClr>
              </a:gs>
              <a:gs pos="32000">
                <a:srgbClr val="8A77A5">
                  <a:alpha val="80000"/>
                </a:srgbClr>
              </a:gs>
              <a:gs pos="0">
                <a:srgbClr val="8A77A5">
                  <a:tint val="66000"/>
                  <a:satMod val="160000"/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P1-2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 시스템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59FBD-F8C8-4A55-81E9-5DDE8649B500}"/>
              </a:ext>
            </a:extLst>
          </p:cNvPr>
          <p:cNvSpPr/>
          <p:nvPr/>
        </p:nvSpPr>
        <p:spPr>
          <a:xfrm>
            <a:off x="611351" y="2559495"/>
            <a:ext cx="25366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 </a:t>
            </a:r>
            <a:r>
              <a:rPr lang="ko-KR" altLang="en-US" sz="28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집중식</a:t>
            </a:r>
            <a:endParaRPr lang="en-US" altLang="ko-KR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버전관리 시스템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1EC48D-A45F-4B6F-B4A6-76163C10D958}"/>
              </a:ext>
            </a:extLst>
          </p:cNvPr>
          <p:cNvSpPr/>
          <p:nvPr/>
        </p:nvSpPr>
        <p:spPr>
          <a:xfrm>
            <a:off x="681304" y="3782469"/>
            <a:ext cx="23584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다중</a:t>
            </a:r>
            <a:r>
              <a:rPr lang="ko-KR" altLang="en-US" dirty="0">
                <a:solidFill>
                  <a:srgbClr val="F89A7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개발자 환경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서버에 저장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 가능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600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rgbClr val="FF898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오류 시 타격이 큼</a:t>
            </a:r>
            <a:endParaRPr lang="en-US" altLang="ko-KR" dirty="0">
              <a:solidFill>
                <a:srgbClr val="FF898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EBB8F5C-0C09-4E77-806D-1E7656B1A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1" y="3572658"/>
            <a:ext cx="487722" cy="67061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554135B-DE2F-46FE-8657-CB68DF45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3936583"/>
            <a:ext cx="487722" cy="6706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906A9A9-EB23-4338-9B58-D815F7F0B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4298484"/>
            <a:ext cx="487722" cy="67061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D50E55-AFDD-4AC5-B365-72593DC84315}"/>
              </a:ext>
            </a:extLst>
          </p:cNvPr>
          <p:cNvCxnSpPr>
            <a:cxnSpLocks/>
          </p:cNvCxnSpPr>
          <p:nvPr/>
        </p:nvCxnSpPr>
        <p:spPr>
          <a:xfrm flipH="1">
            <a:off x="647043" y="3664356"/>
            <a:ext cx="24652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72F65F9-AAAF-4D04-A97F-D7A5EA89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5" y="4660385"/>
            <a:ext cx="487722" cy="67061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86978B0-3A31-4F01-ACC9-CF7981092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7" y="1929281"/>
            <a:ext cx="400110" cy="40011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7B40446-2ED9-4158-93A6-C3C0E575E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7" y="2424731"/>
            <a:ext cx="400110" cy="40011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F1F8474-66B3-4CD7-824E-8FD387661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7" y="2921728"/>
            <a:ext cx="400110" cy="40011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F543308-0D60-0648-A536-ED4D98E8E816}"/>
              </a:ext>
            </a:extLst>
          </p:cNvPr>
          <p:cNvGrpSpPr/>
          <p:nvPr/>
        </p:nvGrpSpPr>
        <p:grpSpPr>
          <a:xfrm>
            <a:off x="6684202" y="923001"/>
            <a:ext cx="3413118" cy="2534323"/>
            <a:chOff x="6684202" y="923001"/>
            <a:chExt cx="3413118" cy="253432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3B67B78-D17C-074D-B936-ED4D7BBA140B}"/>
                </a:ext>
              </a:extLst>
            </p:cNvPr>
            <p:cNvGrpSpPr/>
            <p:nvPr/>
          </p:nvGrpSpPr>
          <p:grpSpPr>
            <a:xfrm>
              <a:off x="6684202" y="923001"/>
              <a:ext cx="1795659" cy="2534323"/>
              <a:chOff x="6684202" y="923001"/>
              <a:chExt cx="1795659" cy="2534323"/>
            </a:xfrm>
          </p:grpSpPr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8F16B740-00EA-4B9E-B934-C6B0D5DC3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4202" y="1661665"/>
                <a:ext cx="1795659" cy="1795659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23B5B780-99E4-2144-AEBA-D744C1C338AE}"/>
                  </a:ext>
                </a:extLst>
              </p:cNvPr>
              <p:cNvGrpSpPr/>
              <p:nvPr/>
            </p:nvGrpSpPr>
            <p:grpSpPr>
              <a:xfrm>
                <a:off x="6873729" y="923001"/>
                <a:ext cx="1408847" cy="1717951"/>
                <a:chOff x="6873729" y="923001"/>
                <a:chExt cx="1408847" cy="1717951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B76F903E-F36D-4202-872E-8AADD4C40A26}"/>
                    </a:ext>
                  </a:extLst>
                </p:cNvPr>
                <p:cNvSpPr/>
                <p:nvPr/>
              </p:nvSpPr>
              <p:spPr>
                <a:xfrm>
                  <a:off x="6873729" y="923001"/>
                  <a:ext cx="1408847" cy="738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Computer 3</a:t>
                  </a:r>
                </a:p>
                <a:p>
                  <a:pPr algn="ctr"/>
                  <a:r>
                    <a:rPr lang="en-US" altLang="ko-KR" sz="2400" dirty="0">
                      <a:solidFill>
                        <a:srgbClr val="FFDB69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(Server)</a:t>
                  </a:r>
                  <a:endParaRPr lang="ko-KR" altLang="en-US" sz="2400" dirty="0">
                    <a:solidFill>
                      <a:srgbClr val="FFDB69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64563719-0299-418F-98DE-4817A50D39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4653" y="1993952"/>
                  <a:ext cx="647000" cy="647000"/>
                </a:xfrm>
                <a:prstGeom prst="rect">
                  <a:avLst/>
                </a:prstGeom>
              </p:spPr>
            </p:pic>
          </p:grp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081F041-6FE8-4702-AA99-31D3E20B9B99}"/>
                </a:ext>
              </a:extLst>
            </p:cNvPr>
            <p:cNvSpPr/>
            <p:nvPr/>
          </p:nvSpPr>
          <p:spPr>
            <a:xfrm>
              <a:off x="9053636" y="1981207"/>
              <a:ext cx="10436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Version 1</a:t>
              </a:r>
              <a:endParaRPr lang="ko-KR" altLang="en-US" sz="72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392F039-7F2B-455E-B9AA-69BA4D21C64C}"/>
                </a:ext>
              </a:extLst>
            </p:cNvPr>
            <p:cNvSpPr/>
            <p:nvPr/>
          </p:nvSpPr>
          <p:spPr>
            <a:xfrm>
              <a:off x="9053636" y="2476657"/>
              <a:ext cx="10436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Version 2</a:t>
              </a:r>
              <a:endParaRPr lang="ko-KR" altLang="en-US" sz="72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4B4FB23-DED6-44B7-AA95-A33D7A18F437}"/>
                </a:ext>
              </a:extLst>
            </p:cNvPr>
            <p:cNvSpPr/>
            <p:nvPr/>
          </p:nvSpPr>
          <p:spPr>
            <a:xfrm>
              <a:off x="9053636" y="2973654"/>
              <a:ext cx="10436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Version 3</a:t>
              </a:r>
              <a:endParaRPr lang="ko-KR" altLang="en-US" sz="72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1DB559B-0195-204C-9F28-A8F95FE885C9}"/>
              </a:ext>
            </a:extLst>
          </p:cNvPr>
          <p:cNvGrpSpPr/>
          <p:nvPr/>
        </p:nvGrpSpPr>
        <p:grpSpPr>
          <a:xfrm>
            <a:off x="9288598" y="3661338"/>
            <a:ext cx="1408847" cy="2342078"/>
            <a:chOff x="9288598" y="3661338"/>
            <a:chExt cx="1408847" cy="2342078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4F9FB43-7C41-4FAA-8E3A-137A7DB8E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1390" y="5141601"/>
              <a:ext cx="523261" cy="523261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2617493-51EA-AD4F-8E56-5E4AACAC72C7}"/>
                </a:ext>
              </a:extLst>
            </p:cNvPr>
            <p:cNvGrpSpPr/>
            <p:nvPr/>
          </p:nvGrpSpPr>
          <p:grpSpPr>
            <a:xfrm>
              <a:off x="9288598" y="3661338"/>
              <a:ext cx="1408847" cy="2342078"/>
              <a:chOff x="9288598" y="3661338"/>
              <a:chExt cx="1408847" cy="2342078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7AA9C87-51E7-4E74-9040-8C76D045975B}"/>
                  </a:ext>
                </a:extLst>
              </p:cNvPr>
              <p:cNvSpPr/>
              <p:nvPr/>
            </p:nvSpPr>
            <p:spPr>
              <a:xfrm>
                <a:off x="9288598" y="3661338"/>
                <a:ext cx="1408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Computer 2</a:t>
                </a:r>
                <a:endParaRPr lang="ko-KR" altLang="en-US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F7088C9-B4DE-F443-8717-D43D3D272DE0}"/>
                  </a:ext>
                </a:extLst>
              </p:cNvPr>
              <p:cNvGrpSpPr/>
              <p:nvPr/>
            </p:nvGrpSpPr>
            <p:grpSpPr>
              <a:xfrm>
                <a:off x="9431364" y="3954938"/>
                <a:ext cx="1123317" cy="2048478"/>
                <a:chOff x="9431364" y="3954938"/>
                <a:chExt cx="1123317" cy="2048478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6BBB9C66-8C6A-4F5B-85B4-0968000925FE}"/>
                    </a:ext>
                  </a:extLst>
                </p:cNvPr>
                <p:cNvSpPr/>
                <p:nvPr/>
              </p:nvSpPr>
              <p:spPr>
                <a:xfrm>
                  <a:off x="9723913" y="5664862"/>
                  <a:ext cx="56586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 Light" panose="02020603020101020101" pitchFamily="18" charset="-127"/>
                      <a:ea typeface="KoPub돋움체 Light" panose="02020603020101020101" pitchFamily="18" charset="-127"/>
                    </a:rPr>
                    <a:t>files</a:t>
                  </a:r>
                  <a:endParaRPr lang="ko-KR" altLang="en-US" sz="7200" dirty="0">
                    <a:solidFill>
                      <a:schemeClr val="bg1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endParaRPr>
                </a:p>
              </p:txBody>
            </p: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52E4680-FBC6-4CA3-AAF6-095EE1A56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364" y="3954938"/>
                  <a:ext cx="1123317" cy="112331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190F31-AEA9-6D4A-BB68-4E23BF1054E5}"/>
              </a:ext>
            </a:extLst>
          </p:cNvPr>
          <p:cNvGrpSpPr/>
          <p:nvPr/>
        </p:nvGrpSpPr>
        <p:grpSpPr>
          <a:xfrm>
            <a:off x="4690371" y="3661338"/>
            <a:ext cx="1408847" cy="2342078"/>
            <a:chOff x="4690371" y="3661338"/>
            <a:chExt cx="1408847" cy="234207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0179C93-0AE4-4E1D-82F9-3CF242E995EA}"/>
                </a:ext>
              </a:extLst>
            </p:cNvPr>
            <p:cNvSpPr/>
            <p:nvPr/>
          </p:nvSpPr>
          <p:spPr>
            <a:xfrm>
              <a:off x="5127308" y="5664862"/>
              <a:ext cx="5658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files</a:t>
              </a:r>
              <a:endParaRPr lang="ko-KR" altLang="en-US" sz="7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E44EC62-CA64-184F-8515-3611E9428DCF}"/>
                </a:ext>
              </a:extLst>
            </p:cNvPr>
            <p:cNvGrpSpPr/>
            <p:nvPr/>
          </p:nvGrpSpPr>
          <p:grpSpPr>
            <a:xfrm>
              <a:off x="4690371" y="3661338"/>
              <a:ext cx="1408847" cy="2003524"/>
              <a:chOff x="4690371" y="3661338"/>
              <a:chExt cx="1408847" cy="200352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3603B92-C7AA-485D-B66D-29F4800EE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8609" y="5141601"/>
                <a:ext cx="523261" cy="523261"/>
              </a:xfrm>
              <a:prstGeom prst="rect">
                <a:avLst/>
              </a:prstGeom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55A5862-29AA-A345-988C-F7D79D2CCC70}"/>
                  </a:ext>
                </a:extLst>
              </p:cNvPr>
              <p:cNvGrpSpPr/>
              <p:nvPr/>
            </p:nvGrpSpPr>
            <p:grpSpPr>
              <a:xfrm>
                <a:off x="4690371" y="3661338"/>
                <a:ext cx="1408847" cy="1416917"/>
                <a:chOff x="4690371" y="3661338"/>
                <a:chExt cx="1408847" cy="1416917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85BB4673-F702-45B3-9223-1F1C646438F8}"/>
                    </a:ext>
                  </a:extLst>
                </p:cNvPr>
                <p:cNvSpPr/>
                <p:nvPr/>
              </p:nvSpPr>
              <p:spPr>
                <a:xfrm>
                  <a:off x="4690371" y="3661338"/>
                  <a:ext cx="14088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Computer 1</a:t>
                  </a:r>
                  <a:endParaRPr lang="ko-KR" altLang="en-US" dirty="0"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9E6568EC-13D7-4BD8-8B59-C811CAF41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3137" y="3954938"/>
                  <a:ext cx="1123317" cy="1123317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5646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89F0355-DA8D-4081-ACF4-F1D2EF1CF742}"/>
              </a:ext>
            </a:extLst>
          </p:cNvPr>
          <p:cNvSpPr/>
          <p:nvPr/>
        </p:nvSpPr>
        <p:spPr>
          <a:xfrm>
            <a:off x="338651" y="2126651"/>
            <a:ext cx="3070370" cy="3468805"/>
          </a:xfrm>
          <a:prstGeom prst="roundRect">
            <a:avLst/>
          </a:prstGeom>
          <a:gradFill flip="none" rotWithShape="1">
            <a:gsLst>
              <a:gs pos="85000">
                <a:srgbClr val="8BD1F1">
                  <a:alpha val="55000"/>
                </a:srgbClr>
              </a:gs>
              <a:gs pos="32000">
                <a:srgbClr val="8A77A5">
                  <a:alpha val="80000"/>
                </a:srgbClr>
              </a:gs>
              <a:gs pos="0">
                <a:srgbClr val="8A77A5">
                  <a:tint val="66000"/>
                  <a:satMod val="160000"/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P1-2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 시스템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59FBD-F8C8-4A55-81E9-5DDE8649B500}"/>
              </a:ext>
            </a:extLst>
          </p:cNvPr>
          <p:cNvSpPr/>
          <p:nvPr/>
        </p:nvSpPr>
        <p:spPr>
          <a:xfrm>
            <a:off x="611351" y="2559495"/>
            <a:ext cx="25366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 </a:t>
            </a:r>
            <a:r>
              <a:rPr lang="ko-KR" altLang="en-US" sz="28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집중식</a:t>
            </a:r>
            <a:endParaRPr lang="en-US" altLang="ko-KR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버전관리 시스템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1EC48D-A45F-4B6F-B4A6-76163C10D958}"/>
              </a:ext>
            </a:extLst>
          </p:cNvPr>
          <p:cNvSpPr/>
          <p:nvPr/>
        </p:nvSpPr>
        <p:spPr>
          <a:xfrm>
            <a:off x="681304" y="3782469"/>
            <a:ext cx="23584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다중</a:t>
            </a:r>
            <a:r>
              <a:rPr lang="ko-KR" altLang="en-US" dirty="0">
                <a:solidFill>
                  <a:srgbClr val="F89A7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개발자 환경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서버에 저장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 가능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600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rgbClr val="FF898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오류 시 타격이 큼</a:t>
            </a:r>
            <a:endParaRPr lang="en-US" altLang="ko-KR" dirty="0">
              <a:solidFill>
                <a:srgbClr val="FF898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EBB8F5C-0C09-4E77-806D-1E7656B1A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1" y="3572658"/>
            <a:ext cx="487722" cy="67061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554135B-DE2F-46FE-8657-CB68DF45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3936583"/>
            <a:ext cx="487722" cy="6706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906A9A9-EB23-4338-9B58-D815F7F0B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4298484"/>
            <a:ext cx="487722" cy="67061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D50E55-AFDD-4AC5-B365-72593DC84315}"/>
              </a:ext>
            </a:extLst>
          </p:cNvPr>
          <p:cNvCxnSpPr>
            <a:cxnSpLocks/>
          </p:cNvCxnSpPr>
          <p:nvPr/>
        </p:nvCxnSpPr>
        <p:spPr>
          <a:xfrm flipH="1">
            <a:off x="647043" y="3664356"/>
            <a:ext cx="24652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72F65F9-AAAF-4D04-A97F-D7A5EA89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5" y="4660385"/>
            <a:ext cx="487722" cy="670618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0AB0633-7DBA-B847-91DD-3B2D2363145F}"/>
              </a:ext>
            </a:extLst>
          </p:cNvPr>
          <p:cNvSpPr/>
          <p:nvPr/>
        </p:nvSpPr>
        <p:spPr>
          <a:xfrm>
            <a:off x="4278433" y="1353339"/>
            <a:ext cx="6748453" cy="4858260"/>
          </a:xfrm>
          <a:prstGeom prst="roundRect">
            <a:avLst/>
          </a:prstGeom>
          <a:gradFill flip="none" rotWithShape="1">
            <a:gsLst>
              <a:gs pos="85000">
                <a:srgbClr val="8BD1F1">
                  <a:alpha val="55000"/>
                </a:srgbClr>
              </a:gs>
              <a:gs pos="32000">
                <a:srgbClr val="8A77A5">
                  <a:alpha val="80000"/>
                </a:srgbClr>
              </a:gs>
              <a:gs pos="0">
                <a:srgbClr val="8A77A5">
                  <a:tint val="66000"/>
                  <a:satMod val="160000"/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0B07A0A-AE80-9442-B8CE-707F5153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032" y="2469309"/>
            <a:ext cx="1774568" cy="279048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02C0BCC-7B80-F94D-AB17-6C2DD53C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741" y="2867430"/>
            <a:ext cx="2459171" cy="190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7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89F0355-DA8D-4081-ACF4-F1D2EF1CF742}"/>
              </a:ext>
            </a:extLst>
          </p:cNvPr>
          <p:cNvSpPr/>
          <p:nvPr/>
        </p:nvSpPr>
        <p:spPr>
          <a:xfrm>
            <a:off x="338651" y="2126651"/>
            <a:ext cx="3070370" cy="3468805"/>
          </a:xfrm>
          <a:prstGeom prst="roundRect">
            <a:avLst/>
          </a:prstGeom>
          <a:gradFill flip="none" rotWithShape="1">
            <a:gsLst>
              <a:gs pos="85000">
                <a:srgbClr val="8BD1F1">
                  <a:alpha val="55000"/>
                </a:srgbClr>
              </a:gs>
              <a:gs pos="32000">
                <a:srgbClr val="8A77A5">
                  <a:alpha val="80000"/>
                </a:srgbClr>
              </a:gs>
              <a:gs pos="0">
                <a:srgbClr val="8A77A5">
                  <a:tint val="66000"/>
                  <a:satMod val="160000"/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P1-2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 시스템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59FBD-F8C8-4A55-81E9-5DDE8649B500}"/>
              </a:ext>
            </a:extLst>
          </p:cNvPr>
          <p:cNvSpPr/>
          <p:nvPr/>
        </p:nvSpPr>
        <p:spPr>
          <a:xfrm>
            <a:off x="611351" y="2559495"/>
            <a:ext cx="25366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 </a:t>
            </a:r>
            <a:r>
              <a:rPr lang="ko-KR" altLang="en-US" sz="28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집중식</a:t>
            </a:r>
            <a:endParaRPr lang="en-US" altLang="ko-KR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버전관리 시스템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1EC48D-A45F-4B6F-B4A6-76163C10D958}"/>
              </a:ext>
            </a:extLst>
          </p:cNvPr>
          <p:cNvSpPr/>
          <p:nvPr/>
        </p:nvSpPr>
        <p:spPr>
          <a:xfrm>
            <a:off x="681304" y="3782469"/>
            <a:ext cx="23584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다중</a:t>
            </a:r>
            <a:r>
              <a:rPr lang="ko-KR" altLang="en-US" dirty="0">
                <a:solidFill>
                  <a:srgbClr val="F89A7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개발자 환경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서버에 저장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 가능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600" dirty="0">
              <a:solidFill>
                <a:srgbClr val="FF0000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rgbClr val="FF898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오류 시 타격이 큼</a:t>
            </a:r>
            <a:endParaRPr lang="en-US" altLang="ko-KR" dirty="0">
              <a:solidFill>
                <a:srgbClr val="FF898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EBB8F5C-0C09-4E77-806D-1E7656B1A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1" y="3572658"/>
            <a:ext cx="487722" cy="67061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554135B-DE2F-46FE-8657-CB68DF45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3936583"/>
            <a:ext cx="487722" cy="67061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906A9A9-EB23-4338-9B58-D815F7F0B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4298484"/>
            <a:ext cx="487722" cy="67061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D50E55-AFDD-4AC5-B365-72593DC84315}"/>
              </a:ext>
            </a:extLst>
          </p:cNvPr>
          <p:cNvCxnSpPr>
            <a:cxnSpLocks/>
          </p:cNvCxnSpPr>
          <p:nvPr/>
        </p:nvCxnSpPr>
        <p:spPr>
          <a:xfrm flipH="1">
            <a:off x="647043" y="3664356"/>
            <a:ext cx="24652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72F65F9-AAAF-4D04-A97F-D7A5EA89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5" y="4660385"/>
            <a:ext cx="487722" cy="670618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0AB0633-7DBA-B847-91DD-3B2D2363145F}"/>
              </a:ext>
            </a:extLst>
          </p:cNvPr>
          <p:cNvSpPr/>
          <p:nvPr/>
        </p:nvSpPr>
        <p:spPr>
          <a:xfrm>
            <a:off x="4278433" y="1353339"/>
            <a:ext cx="6748453" cy="4858260"/>
          </a:xfrm>
          <a:prstGeom prst="roundRect">
            <a:avLst/>
          </a:prstGeom>
          <a:gradFill flip="none" rotWithShape="1">
            <a:gsLst>
              <a:gs pos="85000">
                <a:srgbClr val="8BD1F1">
                  <a:alpha val="55000"/>
                </a:srgbClr>
              </a:gs>
              <a:gs pos="32000">
                <a:srgbClr val="8A77A5">
                  <a:alpha val="80000"/>
                </a:srgbClr>
              </a:gs>
              <a:gs pos="0">
                <a:srgbClr val="8A77A5">
                  <a:tint val="66000"/>
                  <a:satMod val="160000"/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서버가 다시 복구될 때까지 다른 사람과의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협업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진행 중이던 작업을 </a:t>
            </a:r>
            <a:r>
              <a:rPr lang="ko-KR" altLang="en-US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버전 관리</a:t>
            </a:r>
            <a:r>
              <a:rPr lang="ko-KR" altLang="en-US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하는 것도 </a:t>
            </a:r>
            <a:r>
              <a:rPr lang="ko-KR" altLang="en-US" sz="2400" dirty="0">
                <a:solidFill>
                  <a:srgbClr val="C0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불가능</a:t>
            </a:r>
            <a:endParaRPr lang="en-US" altLang="ko-KR" sz="2400" dirty="0">
              <a:solidFill>
                <a:srgbClr val="C0000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프로젝트의 모든 이력이 한 곳에만 있을 경우</a:t>
            </a:r>
            <a:endParaRPr lang="en-US" altLang="ko-KR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이것은 피할 수 없는 문제다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3E8A2D-D7C6-442F-B2B3-A3D87C60D232}"/>
              </a:ext>
            </a:extLst>
          </p:cNvPr>
          <p:cNvSpPr/>
          <p:nvPr/>
        </p:nvSpPr>
        <p:spPr>
          <a:xfrm>
            <a:off x="7506625" y="3228776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D08D1-8CD2-43D0-BAF6-F8E1F8D3A5BF}"/>
              </a:ext>
            </a:extLst>
          </p:cNvPr>
          <p:cNvSpPr/>
          <p:nvPr/>
        </p:nvSpPr>
        <p:spPr>
          <a:xfrm>
            <a:off x="7506625" y="3404545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CAA508-AA50-40BA-8592-9CA3A6CDFF4F}"/>
              </a:ext>
            </a:extLst>
          </p:cNvPr>
          <p:cNvSpPr/>
          <p:nvPr/>
        </p:nvSpPr>
        <p:spPr>
          <a:xfrm>
            <a:off x="7506625" y="3596766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37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1AAAEF00-EB57-4D41-80EF-23C5B0D42EEA}"/>
              </a:ext>
            </a:extLst>
          </p:cNvPr>
          <p:cNvSpPr/>
          <p:nvPr/>
        </p:nvSpPr>
        <p:spPr>
          <a:xfrm>
            <a:off x="338651" y="2126651"/>
            <a:ext cx="3070370" cy="3468805"/>
          </a:xfrm>
          <a:prstGeom prst="roundRect">
            <a:avLst/>
          </a:prstGeom>
          <a:gradFill flip="none" rotWithShape="1">
            <a:gsLst>
              <a:gs pos="85000">
                <a:srgbClr val="8BD1F1">
                  <a:alpha val="55000"/>
                </a:srgbClr>
              </a:gs>
              <a:gs pos="32000">
                <a:srgbClr val="8A77A5">
                  <a:alpha val="80000"/>
                </a:srgbClr>
              </a:gs>
              <a:gs pos="0">
                <a:srgbClr val="8A77A5">
                  <a:tint val="66000"/>
                  <a:satMod val="160000"/>
                  <a:alpha val="8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P1-2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 시스템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559FBD-F8C8-4A55-81E9-5DDE8649B500}"/>
              </a:ext>
            </a:extLst>
          </p:cNvPr>
          <p:cNvSpPr/>
          <p:nvPr/>
        </p:nvSpPr>
        <p:spPr>
          <a:xfrm>
            <a:off x="618340" y="2559495"/>
            <a:ext cx="25226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(Distributed)</a:t>
            </a:r>
            <a:endParaRPr lang="en-US" altLang="ko-KR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버전관리 시스템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1EC48D-A45F-4B6F-B4A6-76163C10D958}"/>
              </a:ext>
            </a:extLst>
          </p:cNvPr>
          <p:cNvSpPr/>
          <p:nvPr/>
        </p:nvSpPr>
        <p:spPr>
          <a:xfrm>
            <a:off x="681304" y="3782469"/>
            <a:ext cx="24597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중앙 서버 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+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로컬 서버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로컬과 중앙집중식 버전관리 시스템의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단점 보완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600" dirty="0">
              <a:solidFill>
                <a:srgbClr val="FFD653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rgbClr val="FFD65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개인 저장소 ↔ 서버</a:t>
            </a:r>
            <a:endParaRPr lang="en-US" altLang="ko-KR" dirty="0">
              <a:solidFill>
                <a:srgbClr val="FFD65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EBB8F5C-0C09-4E77-806D-1E7656B1A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1" y="3572658"/>
            <a:ext cx="487722" cy="67061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554135B-DE2F-46FE-8657-CB68DF454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2" y="3936583"/>
            <a:ext cx="487722" cy="67061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D50E55-AFDD-4AC5-B365-72593DC84315}"/>
              </a:ext>
            </a:extLst>
          </p:cNvPr>
          <p:cNvCxnSpPr>
            <a:cxnSpLocks/>
          </p:cNvCxnSpPr>
          <p:nvPr/>
        </p:nvCxnSpPr>
        <p:spPr>
          <a:xfrm flipH="1">
            <a:off x="647043" y="3664356"/>
            <a:ext cx="24652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72F65F9-AAAF-4D04-A97F-D7A5EA89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55" y="4576495"/>
            <a:ext cx="487722" cy="67061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6F903E-F36D-4202-872E-8AADD4C40A26}"/>
              </a:ext>
            </a:extLst>
          </p:cNvPr>
          <p:cNvSpPr/>
          <p:nvPr/>
        </p:nvSpPr>
        <p:spPr>
          <a:xfrm>
            <a:off x="6922386" y="691802"/>
            <a:ext cx="14088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Computer 3</a:t>
            </a:r>
          </a:p>
          <a:p>
            <a:pPr algn="ctr"/>
            <a:r>
              <a:rPr lang="en-US" altLang="ko-KR" sz="2400" dirty="0">
                <a:solidFill>
                  <a:srgbClr val="FFDB6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(Server)</a:t>
            </a:r>
            <a:endParaRPr lang="ko-KR" altLang="en-US" sz="2400" dirty="0">
              <a:solidFill>
                <a:srgbClr val="FFDB6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48FEE4-B320-584D-A446-E422B9957D0A}"/>
              </a:ext>
            </a:extLst>
          </p:cNvPr>
          <p:cNvGrpSpPr/>
          <p:nvPr/>
        </p:nvGrpSpPr>
        <p:grpSpPr>
          <a:xfrm>
            <a:off x="6927046" y="1430466"/>
            <a:ext cx="1450651" cy="1450651"/>
            <a:chOff x="6893490" y="1430466"/>
            <a:chExt cx="1450651" cy="145065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F16B740-00EA-4B9E-B934-C6B0D5DC3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490" y="1430466"/>
              <a:ext cx="1450651" cy="145065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4563719-0299-418F-98DE-4817A50D3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019" y="1695334"/>
              <a:ext cx="513553" cy="513553"/>
            </a:xfrm>
            <a:prstGeom prst="rect">
              <a:avLst/>
            </a:prstGeom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43BDD25-EFCD-4A8A-B3C2-C1B32FB7F6C2}"/>
              </a:ext>
            </a:extLst>
          </p:cNvPr>
          <p:cNvSpPr/>
          <p:nvPr/>
        </p:nvSpPr>
        <p:spPr>
          <a:xfrm>
            <a:off x="4537785" y="2812941"/>
            <a:ext cx="1408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Computer 1</a:t>
            </a:r>
          </a:p>
          <a:p>
            <a:pPr algn="ctr"/>
            <a:r>
              <a:rPr lang="en-US" altLang="ko-KR" sz="2400" dirty="0">
                <a:solidFill>
                  <a:srgbClr val="FFDB6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(Server)</a:t>
            </a:r>
            <a:endParaRPr lang="ko-KR" altLang="en-US" sz="2400" dirty="0">
              <a:solidFill>
                <a:srgbClr val="FFDB6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DAEBD0-558A-C642-A4A5-570C969F7430}"/>
              </a:ext>
            </a:extLst>
          </p:cNvPr>
          <p:cNvGrpSpPr/>
          <p:nvPr/>
        </p:nvGrpSpPr>
        <p:grpSpPr>
          <a:xfrm>
            <a:off x="4542446" y="3551605"/>
            <a:ext cx="1450651" cy="1450651"/>
            <a:chOff x="4542446" y="3551605"/>
            <a:chExt cx="1450651" cy="145065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7D72F57-F151-4CA5-8D5C-B11A64E1A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446" y="3551605"/>
              <a:ext cx="1450651" cy="145065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A4C7E8E-F7B3-47FD-8081-63A9B8B32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2975" y="3816473"/>
              <a:ext cx="513553" cy="513553"/>
            </a:xfrm>
            <a:prstGeom prst="rect">
              <a:avLst/>
            </a:prstGeom>
          </p:spPr>
        </p:pic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17C002C-A0F5-4C73-BF75-E48521548546}"/>
              </a:ext>
            </a:extLst>
          </p:cNvPr>
          <p:cNvSpPr/>
          <p:nvPr/>
        </p:nvSpPr>
        <p:spPr>
          <a:xfrm>
            <a:off x="9301994" y="2833994"/>
            <a:ext cx="140884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Computer 2</a:t>
            </a:r>
          </a:p>
          <a:p>
            <a:pPr algn="ctr"/>
            <a:r>
              <a:rPr lang="en-US" altLang="ko-KR" sz="2400" dirty="0">
                <a:solidFill>
                  <a:srgbClr val="FFDB6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(Server)</a:t>
            </a:r>
            <a:endParaRPr lang="ko-KR" altLang="en-US" sz="2400" dirty="0">
              <a:solidFill>
                <a:srgbClr val="FFDB6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1F9EAB8-7EE4-624E-9582-2844C5BB2849}"/>
              </a:ext>
            </a:extLst>
          </p:cNvPr>
          <p:cNvGrpSpPr/>
          <p:nvPr/>
        </p:nvGrpSpPr>
        <p:grpSpPr>
          <a:xfrm>
            <a:off x="9306655" y="3572658"/>
            <a:ext cx="1450651" cy="1450651"/>
            <a:chOff x="9306655" y="3572658"/>
            <a:chExt cx="1450651" cy="1450651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D820E3D9-B722-4FB5-BD44-4561A5909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6655" y="3572658"/>
              <a:ext cx="1450651" cy="145065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19FBE79-9D09-4BC2-8F86-FBFC8DB67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7184" y="3837526"/>
              <a:ext cx="513553" cy="51355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0080437-AEBA-4A49-BACA-DBD1D166A002}"/>
              </a:ext>
            </a:extLst>
          </p:cNvPr>
          <p:cNvGrpSpPr/>
          <p:nvPr/>
        </p:nvGrpSpPr>
        <p:grpSpPr>
          <a:xfrm>
            <a:off x="8492238" y="1592026"/>
            <a:ext cx="1281693" cy="1099607"/>
            <a:chOff x="8458682" y="1592026"/>
            <a:chExt cx="1281693" cy="1099607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D8AE7A9-B9EE-49F6-9D2A-BA8B417A3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682" y="1592026"/>
              <a:ext cx="375889" cy="375889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3FDBA19-41AF-48F4-AFE1-453D1C5690B5}"/>
                </a:ext>
              </a:extLst>
            </p:cNvPr>
            <p:cNvSpPr/>
            <p:nvPr/>
          </p:nvSpPr>
          <p:spPr>
            <a:xfrm>
              <a:off x="8804670" y="1627605"/>
              <a:ext cx="9357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Version 1</a:t>
              </a:r>
              <a:endParaRPr lang="ko-KR" altLang="en-US" sz="6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65796563-BC06-43C0-9EF8-4D441CCA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682" y="1953885"/>
              <a:ext cx="375889" cy="375889"/>
            </a:xfrm>
            <a:prstGeom prst="rect">
              <a:avLst/>
            </a:prstGeom>
          </p:spPr>
        </p:pic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8D9092B-13D2-4749-9141-BDAB4169A1F6}"/>
                </a:ext>
              </a:extLst>
            </p:cNvPr>
            <p:cNvSpPr/>
            <p:nvPr/>
          </p:nvSpPr>
          <p:spPr>
            <a:xfrm>
              <a:off x="8804670" y="1989464"/>
              <a:ext cx="9357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Version 2</a:t>
              </a:r>
              <a:endParaRPr lang="ko-KR" altLang="en-US" sz="6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6C1361BC-1F81-4AC1-8BB1-B7D29684E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8682" y="2315744"/>
              <a:ext cx="375889" cy="375889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18B87C0-6741-436E-B27B-CEA809AD96F8}"/>
                </a:ext>
              </a:extLst>
            </p:cNvPr>
            <p:cNvSpPr/>
            <p:nvPr/>
          </p:nvSpPr>
          <p:spPr>
            <a:xfrm>
              <a:off x="8804670" y="2351323"/>
              <a:ext cx="9357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Version 3</a:t>
              </a:r>
              <a:endParaRPr lang="ko-KR" altLang="en-US" sz="6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47E66B-9FF8-4D4C-96DB-019EA6CB1A48}"/>
              </a:ext>
            </a:extLst>
          </p:cNvPr>
          <p:cNvGrpSpPr/>
          <p:nvPr/>
        </p:nvGrpSpPr>
        <p:grpSpPr>
          <a:xfrm>
            <a:off x="9450085" y="5040631"/>
            <a:ext cx="1281693" cy="1099607"/>
            <a:chOff x="9450085" y="5040631"/>
            <a:chExt cx="1281693" cy="1099607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17F61FC9-CB75-47D6-958D-3DC1C6D99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0085" y="5040631"/>
              <a:ext cx="375889" cy="375889"/>
            </a:xfrm>
            <a:prstGeom prst="rect">
              <a:avLst/>
            </a:prstGeom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21F732E-72A1-4FAD-A9CC-7108EB15A132}"/>
                </a:ext>
              </a:extLst>
            </p:cNvPr>
            <p:cNvSpPr/>
            <p:nvPr/>
          </p:nvSpPr>
          <p:spPr>
            <a:xfrm>
              <a:off x="9796073" y="5076210"/>
              <a:ext cx="9357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Version 1</a:t>
              </a:r>
              <a:endParaRPr lang="ko-KR" altLang="en-US" sz="6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50B7B4D-DD05-447B-A9FC-E138FA7C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0085" y="5402490"/>
              <a:ext cx="375889" cy="375889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61E43642-1D13-4F14-B993-4DC636B17A16}"/>
                </a:ext>
              </a:extLst>
            </p:cNvPr>
            <p:cNvSpPr/>
            <p:nvPr/>
          </p:nvSpPr>
          <p:spPr>
            <a:xfrm>
              <a:off x="9796073" y="5438069"/>
              <a:ext cx="9357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Version 2</a:t>
              </a:r>
              <a:endParaRPr lang="ko-KR" altLang="en-US" sz="6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202FB24-6342-4DB4-9B36-67019C5E0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0085" y="5764349"/>
              <a:ext cx="375889" cy="375889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6AFD396-F80F-4054-A429-E8E8CEC59D64}"/>
                </a:ext>
              </a:extLst>
            </p:cNvPr>
            <p:cNvSpPr/>
            <p:nvPr/>
          </p:nvSpPr>
          <p:spPr>
            <a:xfrm>
              <a:off x="9796073" y="5799928"/>
              <a:ext cx="9357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Version 3</a:t>
              </a:r>
              <a:endParaRPr lang="ko-KR" altLang="en-US" sz="6600" dirty="0">
                <a:solidFill>
                  <a:srgbClr val="FFDB6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CE54D4-0886-A644-893F-6B1F1718C0B9}"/>
              </a:ext>
            </a:extLst>
          </p:cNvPr>
          <p:cNvGrpSpPr/>
          <p:nvPr/>
        </p:nvGrpSpPr>
        <p:grpSpPr>
          <a:xfrm>
            <a:off x="4664940" y="5009339"/>
            <a:ext cx="1281693" cy="1099607"/>
            <a:chOff x="4664940" y="5009339"/>
            <a:chExt cx="1281693" cy="1099607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C7121CEB-4AE4-4CF5-8267-CEACC4D3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940" y="5371198"/>
              <a:ext cx="375889" cy="375889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C5CB0DF-04BA-5D45-A8A1-618D27197705}"/>
                </a:ext>
              </a:extLst>
            </p:cNvPr>
            <p:cNvGrpSpPr/>
            <p:nvPr/>
          </p:nvGrpSpPr>
          <p:grpSpPr>
            <a:xfrm>
              <a:off x="4664940" y="5009339"/>
              <a:ext cx="1281693" cy="1099607"/>
              <a:chOff x="4664940" y="5009339"/>
              <a:chExt cx="1281693" cy="1099607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2754975D-5CC4-4277-964F-B9AA8A680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940" y="5009339"/>
                <a:ext cx="375889" cy="375889"/>
              </a:xfrm>
              <a:prstGeom prst="rect">
                <a:avLst/>
              </a:prstGeom>
            </p:spPr>
          </p:pic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AC64ED5-9F77-481B-A6E6-03DAC8406EE0}"/>
                  </a:ext>
                </a:extLst>
              </p:cNvPr>
              <p:cNvSpPr/>
              <p:nvPr/>
            </p:nvSpPr>
            <p:spPr>
              <a:xfrm>
                <a:off x="5010928" y="5044918"/>
                <a:ext cx="9357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FFDB6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Version 1</a:t>
                </a:r>
                <a:endParaRPr lang="ko-KR" altLang="en-US" sz="66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6DED70A-4F38-4FA6-AD48-22F6AD7793FD}"/>
                  </a:ext>
                </a:extLst>
              </p:cNvPr>
              <p:cNvSpPr/>
              <p:nvPr/>
            </p:nvSpPr>
            <p:spPr>
              <a:xfrm>
                <a:off x="5010928" y="5406777"/>
                <a:ext cx="9357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FFDB6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Version 2</a:t>
                </a:r>
                <a:endParaRPr lang="ko-KR" altLang="en-US" sz="66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C94ECF14-5E1F-4C83-B525-3A58F1EC8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940" y="5733057"/>
                <a:ext cx="375889" cy="375889"/>
              </a:xfrm>
              <a:prstGeom prst="rect">
                <a:avLst/>
              </a:prstGeom>
            </p:spPr>
          </p:pic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B08F17B-FAE8-444C-ACE7-71C946D292CF}"/>
                  </a:ext>
                </a:extLst>
              </p:cNvPr>
              <p:cNvSpPr/>
              <p:nvPr/>
            </p:nvSpPr>
            <p:spPr>
              <a:xfrm>
                <a:off x="5010928" y="5768636"/>
                <a:ext cx="9357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FFDB69"/>
                    </a:solidFill>
                    <a:latin typeface="KoPub돋움체 Light" panose="02020603020101020101" pitchFamily="18" charset="-127"/>
                    <a:ea typeface="KoPub돋움체 Light" panose="02020603020101020101" pitchFamily="18" charset="-127"/>
                  </a:rPr>
                  <a:t>Version 3</a:t>
                </a:r>
                <a:endParaRPr lang="ko-KR" altLang="en-US" sz="6600" dirty="0">
                  <a:solidFill>
                    <a:srgbClr val="FFDB69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0861A86-D237-42A8-9E54-2C44BE413FBB}"/>
              </a:ext>
            </a:extLst>
          </p:cNvPr>
          <p:cNvGrpSpPr/>
          <p:nvPr/>
        </p:nvGrpSpPr>
        <p:grpSpPr>
          <a:xfrm>
            <a:off x="6149657" y="3013036"/>
            <a:ext cx="997617" cy="1177144"/>
            <a:chOff x="6175067" y="3169638"/>
            <a:chExt cx="997617" cy="1177144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27E286A-22E8-43CC-8A67-5120C03F32FF}"/>
                </a:ext>
              </a:extLst>
            </p:cNvPr>
            <p:cNvCxnSpPr>
              <a:cxnSpLocks/>
              <a:stCxn id="56" idx="3"/>
              <a:endCxn id="44" idx="3"/>
            </p:cNvCxnSpPr>
            <p:nvPr/>
          </p:nvCxnSpPr>
          <p:spPr>
            <a:xfrm flipH="1">
              <a:off x="6419481" y="3421252"/>
              <a:ext cx="512973" cy="676979"/>
            </a:xfrm>
            <a:prstGeom prst="line">
              <a:avLst/>
            </a:prstGeom>
            <a:ln w="38100">
              <a:solidFill>
                <a:srgbClr val="FFD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820A5AA6-D714-4C2B-8D05-CD75F7CE59D2}"/>
                </a:ext>
              </a:extLst>
            </p:cNvPr>
            <p:cNvSpPr/>
            <p:nvPr/>
          </p:nvSpPr>
          <p:spPr>
            <a:xfrm rot="13037019">
              <a:off x="6175067" y="4069945"/>
              <a:ext cx="321131" cy="276837"/>
            </a:xfrm>
            <a:prstGeom prst="triangl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5A68D581-3A66-4C27-9277-E5187D382975}"/>
                </a:ext>
              </a:extLst>
            </p:cNvPr>
            <p:cNvSpPr/>
            <p:nvPr/>
          </p:nvSpPr>
          <p:spPr>
            <a:xfrm rot="12908206" flipV="1">
              <a:off x="6851553" y="3169638"/>
              <a:ext cx="321131" cy="276837"/>
            </a:xfrm>
            <a:prstGeom prst="triangl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2944002-B666-4302-9144-812FB999805A}"/>
              </a:ext>
            </a:extLst>
          </p:cNvPr>
          <p:cNvGrpSpPr/>
          <p:nvPr/>
        </p:nvGrpSpPr>
        <p:grpSpPr>
          <a:xfrm flipH="1">
            <a:off x="8147817" y="3031209"/>
            <a:ext cx="997617" cy="1177144"/>
            <a:chOff x="6175067" y="3169638"/>
            <a:chExt cx="997617" cy="1177144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5EA00DA9-21B2-4FE0-B295-24FE2D5E0B06}"/>
                </a:ext>
              </a:extLst>
            </p:cNvPr>
            <p:cNvCxnSpPr>
              <a:cxnSpLocks/>
              <a:stCxn id="71" idx="3"/>
              <a:endCxn id="70" idx="3"/>
            </p:cNvCxnSpPr>
            <p:nvPr/>
          </p:nvCxnSpPr>
          <p:spPr>
            <a:xfrm flipH="1">
              <a:off x="6419481" y="3421252"/>
              <a:ext cx="512973" cy="676979"/>
            </a:xfrm>
            <a:prstGeom prst="line">
              <a:avLst/>
            </a:prstGeom>
            <a:ln w="38100">
              <a:solidFill>
                <a:srgbClr val="FFD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A452E60E-3567-4CB5-8DF5-FFB5D58019A1}"/>
                </a:ext>
              </a:extLst>
            </p:cNvPr>
            <p:cNvSpPr/>
            <p:nvPr/>
          </p:nvSpPr>
          <p:spPr>
            <a:xfrm rot="13037019">
              <a:off x="6175067" y="4069945"/>
              <a:ext cx="321131" cy="276837"/>
            </a:xfrm>
            <a:prstGeom prst="triangl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530F5722-172A-4653-8DD2-D3B104C2C8D3}"/>
                </a:ext>
              </a:extLst>
            </p:cNvPr>
            <p:cNvSpPr/>
            <p:nvPr/>
          </p:nvSpPr>
          <p:spPr>
            <a:xfrm rot="12908206" flipV="1">
              <a:off x="6851553" y="3169638"/>
              <a:ext cx="321131" cy="276837"/>
            </a:xfrm>
            <a:prstGeom prst="triangl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9CFB1FC-A167-47BE-B37A-2F56629E8F1E}"/>
              </a:ext>
            </a:extLst>
          </p:cNvPr>
          <p:cNvGrpSpPr/>
          <p:nvPr/>
        </p:nvGrpSpPr>
        <p:grpSpPr>
          <a:xfrm rot="3199695">
            <a:off x="7148738" y="4062325"/>
            <a:ext cx="997617" cy="1177144"/>
            <a:chOff x="6175067" y="3169638"/>
            <a:chExt cx="997617" cy="1177144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20542766-AE53-4B2A-8CEF-D8156E2E487C}"/>
                </a:ext>
              </a:extLst>
            </p:cNvPr>
            <p:cNvCxnSpPr>
              <a:cxnSpLocks/>
              <a:stCxn id="91" idx="3"/>
              <a:endCxn id="90" idx="3"/>
            </p:cNvCxnSpPr>
            <p:nvPr/>
          </p:nvCxnSpPr>
          <p:spPr>
            <a:xfrm flipH="1">
              <a:off x="6419481" y="3421252"/>
              <a:ext cx="512973" cy="676979"/>
            </a:xfrm>
            <a:prstGeom prst="line">
              <a:avLst/>
            </a:prstGeom>
            <a:ln w="38100">
              <a:solidFill>
                <a:srgbClr val="FFDB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이등변 삼각형 89">
              <a:extLst>
                <a:ext uri="{FF2B5EF4-FFF2-40B4-BE49-F238E27FC236}">
                  <a16:creationId xmlns:a16="http://schemas.microsoft.com/office/drawing/2014/main" id="{932D9CB1-DB5D-41EA-A7F7-E06E17BEE4E5}"/>
                </a:ext>
              </a:extLst>
            </p:cNvPr>
            <p:cNvSpPr/>
            <p:nvPr/>
          </p:nvSpPr>
          <p:spPr>
            <a:xfrm rot="13037019">
              <a:off x="6175067" y="4069945"/>
              <a:ext cx="321131" cy="276837"/>
            </a:xfrm>
            <a:prstGeom prst="triangl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이등변 삼각형 90">
              <a:extLst>
                <a:ext uri="{FF2B5EF4-FFF2-40B4-BE49-F238E27FC236}">
                  <a16:creationId xmlns:a16="http://schemas.microsoft.com/office/drawing/2014/main" id="{156F7F7C-2141-459B-8F3C-B1951F35E8A0}"/>
                </a:ext>
              </a:extLst>
            </p:cNvPr>
            <p:cNvSpPr/>
            <p:nvPr/>
          </p:nvSpPr>
          <p:spPr>
            <a:xfrm rot="12908206" flipV="1">
              <a:off x="6851553" y="3169638"/>
              <a:ext cx="321131" cy="276837"/>
            </a:xfrm>
            <a:prstGeom prst="triangle">
              <a:avLst/>
            </a:prstGeom>
            <a:solidFill>
              <a:srgbClr val="FFD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05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2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345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P1-3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 목적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9FC125-4B72-44F2-861F-57888F77D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89" y="2349580"/>
            <a:ext cx="1470993" cy="14709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4BDBB40-8F4B-49DF-B54A-B2BCD260C3BA}"/>
              </a:ext>
            </a:extLst>
          </p:cNvPr>
          <p:cNvSpPr/>
          <p:nvPr/>
        </p:nvSpPr>
        <p:spPr>
          <a:xfrm>
            <a:off x="3123592" y="4075861"/>
            <a:ext cx="20633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개발의 협업 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D4D7502-4CF6-4A8F-AE68-991798599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73" y="2748251"/>
            <a:ext cx="540302" cy="54030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DDAF41A7-DED1-40AF-96A3-02B32E4F2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01" y="2458647"/>
            <a:ext cx="1582007" cy="158200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748593-86DF-44E3-96F9-C51A3F25BAE0}"/>
              </a:ext>
            </a:extLst>
          </p:cNvPr>
          <p:cNvSpPr/>
          <p:nvPr/>
        </p:nvSpPr>
        <p:spPr>
          <a:xfrm>
            <a:off x="6372836" y="4075861"/>
            <a:ext cx="30989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개별적으로 버전 이력을 관리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64A3B5-244C-41A3-B1DF-5B01EB95394F}"/>
              </a:ext>
            </a:extLst>
          </p:cNvPr>
          <p:cNvSpPr/>
          <p:nvPr/>
        </p:nvSpPr>
        <p:spPr>
          <a:xfrm>
            <a:off x="1292036" y="5091377"/>
            <a:ext cx="96055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버전관리시스템과 분산버전관리시스템에 대하여 간단히 알아보았다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algn="ctr"/>
            <a:r>
              <a:rPr lang="en-US" altLang="ko-KR" sz="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ko-KR" altLang="en-US" sz="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지금부터는 이러한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분산버전관리시스템이 없을 경우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어떤 상황이 벌어지는지 살펴보자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18DD39-EAC9-4AA8-9F92-E4934F3812EB}"/>
              </a:ext>
            </a:extLst>
          </p:cNvPr>
          <p:cNvSpPr/>
          <p:nvPr/>
        </p:nvSpPr>
        <p:spPr>
          <a:xfrm>
            <a:off x="3766926" y="1337214"/>
            <a:ext cx="4655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그렇다면</a:t>
            </a:r>
            <a:r>
              <a:rPr lang="en-US" altLang="ko-KR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분산버전관리시스템은 </a:t>
            </a:r>
            <a:r>
              <a:rPr lang="ko-KR" altLang="en-US" dirty="0">
                <a:solidFill>
                  <a:schemeClr val="bg1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언제</a:t>
            </a:r>
            <a:r>
              <a:rPr lang="ko-KR" altLang="en-US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사용할까</a:t>
            </a:r>
            <a:r>
              <a:rPr lang="en-US" altLang="ko-KR" dirty="0">
                <a:solidFill>
                  <a:schemeClr val="bg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336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3E4972-0661-4FD4-A76B-C28D0850EB8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327326" y="5290278"/>
            <a:ext cx="7586752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7C13BB-F25C-47C6-AB65-DA0C39D4C2A4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6635038" y="2288519"/>
            <a:ext cx="0" cy="1140481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8112DE-9E7F-4545-BA5E-586D8D2057E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310548" y="3691501"/>
            <a:ext cx="7586752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FDC655C-0856-453F-9AEC-5BD85EE33762}"/>
              </a:ext>
            </a:extLst>
          </p:cNvPr>
          <p:cNvCxnSpPr>
            <a:stCxn id="8" idx="1"/>
          </p:cNvCxnSpPr>
          <p:nvPr/>
        </p:nvCxnSpPr>
        <p:spPr>
          <a:xfrm>
            <a:off x="2267420" y="2180909"/>
            <a:ext cx="8646658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383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P1-3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사용 목적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F82609-CCA9-40BB-827A-21D75DF0A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31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79C91A-9D5F-45D5-B53B-2742B59CB8F9}"/>
              </a:ext>
            </a:extLst>
          </p:cNvPr>
          <p:cNvGrpSpPr/>
          <p:nvPr/>
        </p:nvGrpSpPr>
        <p:grpSpPr>
          <a:xfrm>
            <a:off x="1183993" y="1428792"/>
            <a:ext cx="731286" cy="1117760"/>
            <a:chOff x="1641323" y="1854169"/>
            <a:chExt cx="650296" cy="993968"/>
          </a:xfrm>
        </p:grpSpPr>
        <p:pic>
          <p:nvPicPr>
            <p:cNvPr id="4" name="그림 3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EF33C7B8-71CC-42E6-8068-D32842E2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323" y="2197841"/>
              <a:ext cx="650296" cy="65029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94FC90-29A9-4410-848D-228F93023C85}"/>
                </a:ext>
              </a:extLst>
            </p:cNvPr>
            <p:cNvSpPr/>
            <p:nvPr/>
          </p:nvSpPr>
          <p:spPr>
            <a:xfrm>
              <a:off x="1808541" y="1854169"/>
              <a:ext cx="315314" cy="355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E68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A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E68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CFF16A-D22C-4D5B-BF50-F6FB43AE03BC}"/>
              </a:ext>
            </a:extLst>
          </p:cNvPr>
          <p:cNvGrpSpPr/>
          <p:nvPr/>
        </p:nvGrpSpPr>
        <p:grpSpPr>
          <a:xfrm>
            <a:off x="1183688" y="3106725"/>
            <a:ext cx="731286" cy="1097840"/>
            <a:chOff x="1641323" y="1871884"/>
            <a:chExt cx="650296" cy="976253"/>
          </a:xfrm>
        </p:grpSpPr>
        <p:pic>
          <p:nvPicPr>
            <p:cNvPr id="12" name="그림 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815C973-9F21-4F01-9694-5B1AC669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323" y="2197841"/>
              <a:ext cx="650296" cy="65029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75937A-9B85-4910-851F-C6BB7172B48D}"/>
                </a:ext>
              </a:extLst>
            </p:cNvPr>
            <p:cNvSpPr/>
            <p:nvPr/>
          </p:nvSpPr>
          <p:spPr>
            <a:xfrm>
              <a:off x="1816272" y="1871884"/>
              <a:ext cx="315314" cy="35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0F979F-36BB-453C-98C0-F009729CB245}"/>
              </a:ext>
            </a:extLst>
          </p:cNvPr>
          <p:cNvGrpSpPr/>
          <p:nvPr/>
        </p:nvGrpSpPr>
        <p:grpSpPr>
          <a:xfrm>
            <a:off x="1183688" y="4554340"/>
            <a:ext cx="731286" cy="1101582"/>
            <a:chOff x="1641324" y="1818904"/>
            <a:chExt cx="650296" cy="979581"/>
          </a:xfrm>
        </p:grpSpPr>
        <p:pic>
          <p:nvPicPr>
            <p:cNvPr id="15" name="그림 1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E5A3-3B03-4FE5-BB94-6E38006F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324" y="2148189"/>
              <a:ext cx="650296" cy="65029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31CEF17-7724-4680-8998-9193EE6BBB67}"/>
                </a:ext>
              </a:extLst>
            </p:cNvPr>
            <p:cNvSpPr/>
            <p:nvPr/>
          </p:nvSpPr>
          <p:spPr>
            <a:xfrm>
              <a:off x="1808813" y="1818904"/>
              <a:ext cx="315314" cy="35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C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260AB1-5C34-4388-881C-820886802814}"/>
              </a:ext>
            </a:extLst>
          </p:cNvPr>
          <p:cNvSpPr/>
          <p:nvPr/>
        </p:nvSpPr>
        <p:spPr>
          <a:xfrm>
            <a:off x="2267420" y="1996243"/>
            <a:ext cx="1059906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E68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코드 완성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E68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F62CAB-D48C-47A3-9326-A9B3E52D4946}"/>
              </a:ext>
            </a:extLst>
          </p:cNvPr>
          <p:cNvSpPr/>
          <p:nvPr/>
        </p:nvSpPr>
        <p:spPr>
          <a:xfrm>
            <a:off x="2356023" y="3506835"/>
            <a:ext cx="95452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코딩 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AFA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393E11-EDB3-4C03-9DD3-ABB2B51B7E8C}"/>
              </a:ext>
            </a:extLst>
          </p:cNvPr>
          <p:cNvSpPr/>
          <p:nvPr/>
        </p:nvSpPr>
        <p:spPr>
          <a:xfrm>
            <a:off x="2503061" y="5105612"/>
            <a:ext cx="82426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C3E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대기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9DC3E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4C76D5-1945-412A-B703-62D425334E00}"/>
              </a:ext>
            </a:extLst>
          </p:cNvPr>
          <p:cNvSpPr/>
          <p:nvPr/>
        </p:nvSpPr>
        <p:spPr>
          <a:xfrm>
            <a:off x="4478112" y="3506835"/>
            <a:ext cx="1059906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코드 완성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AFA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4C3A21-4FA0-43BB-A12C-D730413AD141}"/>
              </a:ext>
            </a:extLst>
          </p:cNvPr>
          <p:cNvSpPr/>
          <p:nvPr/>
        </p:nvSpPr>
        <p:spPr>
          <a:xfrm>
            <a:off x="6527428" y="2073299"/>
            <a:ext cx="215220" cy="215220"/>
          </a:xfrm>
          <a:prstGeom prst="ellipse">
            <a:avLst/>
          </a:prstGeom>
          <a:solidFill>
            <a:srgbClr val="FFE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곱하기 기호 41">
            <a:extLst>
              <a:ext uri="{FF2B5EF4-FFF2-40B4-BE49-F238E27FC236}">
                <a16:creationId xmlns:a16="http://schemas.microsoft.com/office/drawing/2014/main" id="{DEA675A8-1B16-4C14-8D95-31F1CECA6583}"/>
              </a:ext>
            </a:extLst>
          </p:cNvPr>
          <p:cNvSpPr/>
          <p:nvPr/>
        </p:nvSpPr>
        <p:spPr>
          <a:xfrm>
            <a:off x="6269395" y="3343013"/>
            <a:ext cx="731286" cy="731286"/>
          </a:xfrm>
          <a:prstGeom prst="mathMultiply">
            <a:avLst>
              <a:gd name="adj1" fmla="val 1821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4C2FBC-5022-4853-BE3D-6323B6AC5DB1}"/>
              </a:ext>
            </a:extLst>
          </p:cNvPr>
          <p:cNvSpPr/>
          <p:nvPr/>
        </p:nvSpPr>
        <p:spPr>
          <a:xfrm>
            <a:off x="5401367" y="4023554"/>
            <a:ext cx="246734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 코드 충돌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2D6036-0C79-4EA6-9FC1-D98755EF968D}"/>
              </a:ext>
            </a:extLst>
          </p:cNvPr>
          <p:cNvSpPr/>
          <p:nvPr/>
        </p:nvSpPr>
        <p:spPr>
          <a:xfrm>
            <a:off x="5466308" y="6003796"/>
            <a:ext cx="12593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&lt;  case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1 &gt;</a:t>
            </a:r>
          </a:p>
        </p:txBody>
      </p:sp>
    </p:spTree>
    <p:extLst>
      <p:ext uri="{BB962C8B-B14F-4D97-AF65-F5344CB8AC3E}">
        <p14:creationId xmlns:p14="http://schemas.microsoft.com/office/powerpoint/2010/main" val="30345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9E6EC7-0583-4170-BB0E-837F1A8FE05C}"/>
              </a:ext>
            </a:extLst>
          </p:cNvPr>
          <p:cNvSpPr txBox="1"/>
          <p:nvPr/>
        </p:nvSpPr>
        <p:spPr>
          <a:xfrm>
            <a:off x="686673" y="655981"/>
            <a:ext cx="2042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OKEH" pitchFamily="2" charset="0"/>
                <a:ea typeface="고양일산 L" panose="02020603020101020101" pitchFamily="18" charset="-127"/>
              </a:rPr>
              <a:t>I N D E X</a:t>
            </a:r>
            <a:endParaRPr lang="en-US" altLang="ko-KR" sz="2000" dirty="0">
              <a:solidFill>
                <a:schemeClr val="bg1"/>
              </a:solidFill>
              <a:latin typeface="BOKEH" pitchFamily="2" charset="0"/>
              <a:ea typeface="고양일산 L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9085DB-C729-435D-96D4-594125E42DD3}"/>
              </a:ext>
            </a:extLst>
          </p:cNvPr>
          <p:cNvCxnSpPr>
            <a:cxnSpLocks/>
          </p:cNvCxnSpPr>
          <p:nvPr/>
        </p:nvCxnSpPr>
        <p:spPr>
          <a:xfrm>
            <a:off x="879620" y="2298584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06244E-E2D5-4819-B3E6-51388112A9CD}"/>
              </a:ext>
            </a:extLst>
          </p:cNvPr>
          <p:cNvSpPr txBox="1"/>
          <p:nvPr/>
        </p:nvSpPr>
        <p:spPr>
          <a:xfrm>
            <a:off x="903563" y="2232483"/>
            <a:ext cx="2722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Part1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Git</a:t>
            </a:r>
            <a:r>
              <a:rPr lang="ko-KR" altLang="en-US" sz="3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 </a:t>
            </a:r>
            <a:r>
              <a:rPr lang="en-US" altLang="ko-KR" sz="32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Github</a:t>
            </a:r>
            <a:r>
              <a:rPr lang="en-US" altLang="ko-KR" sz="3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?</a:t>
            </a:r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DB9B72-FD18-43E9-8550-27C5F91263ED}"/>
              </a:ext>
            </a:extLst>
          </p:cNvPr>
          <p:cNvSpPr/>
          <p:nvPr/>
        </p:nvSpPr>
        <p:spPr>
          <a:xfrm>
            <a:off x="804119" y="3213502"/>
            <a:ext cx="334842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개념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발전 과정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/>
            </a:pPr>
            <a:endParaRPr lang="en-US" altLang="ko-KR" sz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 startAt="2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분산버전관리 시스템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 startAt="2"/>
            </a:pPr>
            <a:endParaRPr lang="en-US" altLang="ko-KR" sz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 startAt="3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Git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사용 목적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 startAt="3"/>
            </a:pPr>
            <a:endParaRPr lang="en-US" altLang="ko-KR" sz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 startAt="3"/>
            </a:pPr>
            <a:r>
              <a:rPr lang="en-US" altLang="ko-KR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Github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개념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 startAt="3"/>
            </a:pPr>
            <a:endParaRPr lang="en-US" altLang="ko-KR" sz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   Git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용어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4229CA-7455-41FF-B80B-7538DD734367}"/>
              </a:ext>
            </a:extLst>
          </p:cNvPr>
          <p:cNvCxnSpPr>
            <a:cxnSpLocks/>
          </p:cNvCxnSpPr>
          <p:nvPr/>
        </p:nvCxnSpPr>
        <p:spPr>
          <a:xfrm>
            <a:off x="4555396" y="2298584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70D8AE-7534-4990-9B88-E603E6044DDA}"/>
              </a:ext>
            </a:extLst>
          </p:cNvPr>
          <p:cNvSpPr txBox="1"/>
          <p:nvPr/>
        </p:nvSpPr>
        <p:spPr>
          <a:xfrm>
            <a:off x="4579339" y="2232483"/>
            <a:ext cx="4024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Part2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SourceTree </a:t>
            </a:r>
            <a:r>
              <a:rPr lang="ko-KR" altLang="en-US" sz="3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예시</a:t>
            </a:r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C195CC1-C3E3-408D-8D9A-2404C3E45ADD}"/>
              </a:ext>
            </a:extLst>
          </p:cNvPr>
          <p:cNvCxnSpPr>
            <a:cxnSpLocks/>
          </p:cNvCxnSpPr>
          <p:nvPr/>
        </p:nvCxnSpPr>
        <p:spPr>
          <a:xfrm>
            <a:off x="4555396" y="4787007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16666F6-AC2B-4EAF-9730-8E7AF3FCCE41}"/>
              </a:ext>
            </a:extLst>
          </p:cNvPr>
          <p:cNvSpPr txBox="1"/>
          <p:nvPr/>
        </p:nvSpPr>
        <p:spPr>
          <a:xfrm>
            <a:off x="4579339" y="4720906"/>
            <a:ext cx="2137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Part3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소소한 </a:t>
            </a:r>
            <a:r>
              <a:rPr lang="en-US" altLang="ko-KR" sz="3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Tips</a:t>
            </a:r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04FFA1-C05C-48B7-88EC-1E29371AE1F5}"/>
              </a:ext>
            </a:extLst>
          </p:cNvPr>
          <p:cNvSpPr/>
          <p:nvPr/>
        </p:nvSpPr>
        <p:spPr>
          <a:xfrm>
            <a:off x="4555396" y="3188799"/>
            <a:ext cx="33484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SourceTree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개념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/>
            </a:pPr>
            <a:endParaRPr lang="en-US" altLang="ko-KR" sz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방법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/>
            </a:pPr>
            <a:endParaRPr lang="en-US" altLang="ko-KR" sz="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AutoNum type="arabicPlain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예시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75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곱하기 기호 39">
            <a:extLst>
              <a:ext uri="{FF2B5EF4-FFF2-40B4-BE49-F238E27FC236}">
                <a16:creationId xmlns:a16="http://schemas.microsoft.com/office/drawing/2014/main" id="{9A7FBF2D-B01D-4F14-A75A-5FD9E017CD3D}"/>
              </a:ext>
            </a:extLst>
          </p:cNvPr>
          <p:cNvSpPr/>
          <p:nvPr/>
        </p:nvSpPr>
        <p:spPr>
          <a:xfrm>
            <a:off x="8249477" y="4894958"/>
            <a:ext cx="731286" cy="731286"/>
          </a:xfrm>
          <a:prstGeom prst="mathMultiply">
            <a:avLst>
              <a:gd name="adj1" fmla="val 18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3E4972-0661-4FD4-A76B-C28D0850EB86}"/>
              </a:ext>
            </a:extLst>
          </p:cNvPr>
          <p:cNvCxnSpPr>
            <a:cxnSpLocks/>
          </p:cNvCxnSpPr>
          <p:nvPr/>
        </p:nvCxnSpPr>
        <p:spPr>
          <a:xfrm>
            <a:off x="2424418" y="5290278"/>
            <a:ext cx="848966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7C13BB-F25C-47C6-AB65-DA0C39D4C2A4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3187161" y="2288519"/>
            <a:ext cx="0" cy="297208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8112DE-9E7F-4545-BA5E-586D8D2057E0}"/>
              </a:ext>
            </a:extLst>
          </p:cNvPr>
          <p:cNvCxnSpPr>
            <a:cxnSpLocks/>
          </p:cNvCxnSpPr>
          <p:nvPr/>
        </p:nvCxnSpPr>
        <p:spPr>
          <a:xfrm>
            <a:off x="2332139" y="3691501"/>
            <a:ext cx="8506438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FDC655C-0856-453F-9AEC-5BD85EE33762}"/>
              </a:ext>
            </a:extLst>
          </p:cNvPr>
          <p:cNvCxnSpPr>
            <a:cxnSpLocks/>
          </p:cNvCxnSpPr>
          <p:nvPr/>
        </p:nvCxnSpPr>
        <p:spPr>
          <a:xfrm>
            <a:off x="2267420" y="2180909"/>
            <a:ext cx="8646658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383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P1-3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사용 목적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F82609-CCA9-40BB-827A-21D75DF0A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31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79C91A-9D5F-45D5-B53B-2742B59CB8F9}"/>
              </a:ext>
            </a:extLst>
          </p:cNvPr>
          <p:cNvGrpSpPr/>
          <p:nvPr/>
        </p:nvGrpSpPr>
        <p:grpSpPr>
          <a:xfrm>
            <a:off x="1183993" y="1428792"/>
            <a:ext cx="731286" cy="1117760"/>
            <a:chOff x="1641323" y="1854169"/>
            <a:chExt cx="650296" cy="993968"/>
          </a:xfrm>
        </p:grpSpPr>
        <p:pic>
          <p:nvPicPr>
            <p:cNvPr id="4" name="그림 3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EF33C7B8-71CC-42E6-8068-D32842E2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323" y="2197841"/>
              <a:ext cx="650296" cy="65029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94FC90-29A9-4410-848D-228F93023C85}"/>
                </a:ext>
              </a:extLst>
            </p:cNvPr>
            <p:cNvSpPr/>
            <p:nvPr/>
          </p:nvSpPr>
          <p:spPr>
            <a:xfrm>
              <a:off x="1808541" y="1854169"/>
              <a:ext cx="315314" cy="355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E68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A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E68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CFF16A-D22C-4D5B-BF50-F6FB43AE03BC}"/>
              </a:ext>
            </a:extLst>
          </p:cNvPr>
          <p:cNvGrpSpPr/>
          <p:nvPr/>
        </p:nvGrpSpPr>
        <p:grpSpPr>
          <a:xfrm>
            <a:off x="1183688" y="3106725"/>
            <a:ext cx="731286" cy="1097840"/>
            <a:chOff x="1641323" y="1871884"/>
            <a:chExt cx="650296" cy="976253"/>
          </a:xfrm>
        </p:grpSpPr>
        <p:pic>
          <p:nvPicPr>
            <p:cNvPr id="12" name="그림 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815C973-9F21-4F01-9694-5B1AC669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323" y="2197841"/>
              <a:ext cx="650296" cy="65029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75937A-9B85-4910-851F-C6BB7172B48D}"/>
                </a:ext>
              </a:extLst>
            </p:cNvPr>
            <p:cNvSpPr/>
            <p:nvPr/>
          </p:nvSpPr>
          <p:spPr>
            <a:xfrm>
              <a:off x="1816272" y="1871884"/>
              <a:ext cx="315314" cy="35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0F979F-36BB-453C-98C0-F009729CB245}"/>
              </a:ext>
            </a:extLst>
          </p:cNvPr>
          <p:cNvGrpSpPr/>
          <p:nvPr/>
        </p:nvGrpSpPr>
        <p:grpSpPr>
          <a:xfrm>
            <a:off x="1183688" y="4554340"/>
            <a:ext cx="731286" cy="1101582"/>
            <a:chOff x="1641324" y="1818904"/>
            <a:chExt cx="650296" cy="979581"/>
          </a:xfrm>
        </p:grpSpPr>
        <p:pic>
          <p:nvPicPr>
            <p:cNvPr id="15" name="그림 1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E5A3-3B03-4FE5-BB94-6E38006F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324" y="2148189"/>
              <a:ext cx="650296" cy="65029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31CEF17-7724-4680-8998-9193EE6BBB67}"/>
                </a:ext>
              </a:extLst>
            </p:cNvPr>
            <p:cNvSpPr/>
            <p:nvPr/>
          </p:nvSpPr>
          <p:spPr>
            <a:xfrm>
              <a:off x="1808813" y="1818904"/>
              <a:ext cx="315314" cy="35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C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4C76D5-1945-412A-B703-62D425334E00}"/>
              </a:ext>
            </a:extLst>
          </p:cNvPr>
          <p:cNvSpPr/>
          <p:nvPr/>
        </p:nvSpPr>
        <p:spPr>
          <a:xfrm>
            <a:off x="5606573" y="3506835"/>
            <a:ext cx="58862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수정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AFA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4C3A21-4FA0-43BB-A12C-D730413AD141}"/>
              </a:ext>
            </a:extLst>
          </p:cNvPr>
          <p:cNvSpPr/>
          <p:nvPr/>
        </p:nvSpPr>
        <p:spPr>
          <a:xfrm>
            <a:off x="3079551" y="2073299"/>
            <a:ext cx="215220" cy="215220"/>
          </a:xfrm>
          <a:prstGeom prst="ellipse">
            <a:avLst/>
          </a:prstGeom>
          <a:solidFill>
            <a:srgbClr val="FFE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742B20-FACB-45AD-91BC-0254D292CA06}"/>
              </a:ext>
            </a:extLst>
          </p:cNvPr>
          <p:cNvSpPr/>
          <p:nvPr/>
        </p:nvSpPr>
        <p:spPr>
          <a:xfrm>
            <a:off x="2596133" y="1670792"/>
            <a:ext cx="1249167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E68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Version 1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B446E6-16BF-448E-8D41-B0C46E97EC61}"/>
              </a:ext>
            </a:extLst>
          </p:cNvPr>
          <p:cNvSpPr/>
          <p:nvPr/>
        </p:nvSpPr>
        <p:spPr>
          <a:xfrm>
            <a:off x="6810689" y="3575135"/>
            <a:ext cx="215220" cy="215220"/>
          </a:xfrm>
          <a:prstGeom prst="ellipse">
            <a:avLst/>
          </a:prstGeom>
          <a:solidFill>
            <a:srgbClr val="F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F6F87B-6F27-4791-A159-8129C594BBCF}"/>
              </a:ext>
            </a:extLst>
          </p:cNvPr>
          <p:cNvSpPr/>
          <p:nvPr/>
        </p:nvSpPr>
        <p:spPr>
          <a:xfrm>
            <a:off x="6378560" y="3797905"/>
            <a:ext cx="1249167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Version 3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B377369-D49B-451C-A610-962333C5A116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918299" y="2161025"/>
            <a:ext cx="0" cy="1414110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9A69C1-407C-4AD2-9981-96344887FE63}"/>
              </a:ext>
            </a:extLst>
          </p:cNvPr>
          <p:cNvSpPr/>
          <p:nvPr/>
        </p:nvSpPr>
        <p:spPr>
          <a:xfrm>
            <a:off x="5466308" y="6003796"/>
            <a:ext cx="12593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&lt;  case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2 &gt;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198AC2-CEFF-4C20-8DB7-8C93545AC493}"/>
              </a:ext>
            </a:extLst>
          </p:cNvPr>
          <p:cNvSpPr/>
          <p:nvPr/>
        </p:nvSpPr>
        <p:spPr>
          <a:xfrm>
            <a:off x="7457601" y="1996243"/>
            <a:ext cx="58862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E68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수정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E68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71229D2-D331-4351-98AD-0AF7A248470F}"/>
              </a:ext>
            </a:extLst>
          </p:cNvPr>
          <p:cNvSpPr/>
          <p:nvPr/>
        </p:nvSpPr>
        <p:spPr>
          <a:xfrm>
            <a:off x="8542961" y="2070902"/>
            <a:ext cx="215220" cy="215220"/>
          </a:xfrm>
          <a:prstGeom prst="ellipse">
            <a:avLst/>
          </a:prstGeom>
          <a:solidFill>
            <a:srgbClr val="FFE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007A1AE-C5FD-453E-A224-198CDC9C78D9}"/>
              </a:ext>
            </a:extLst>
          </p:cNvPr>
          <p:cNvSpPr/>
          <p:nvPr/>
        </p:nvSpPr>
        <p:spPr>
          <a:xfrm>
            <a:off x="8025987" y="1642492"/>
            <a:ext cx="124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E68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Version 4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5FD489-19E7-4470-A757-A91AADD19F27}"/>
              </a:ext>
            </a:extLst>
          </p:cNvPr>
          <p:cNvSpPr/>
          <p:nvPr/>
        </p:nvSpPr>
        <p:spPr>
          <a:xfrm>
            <a:off x="3312349" y="859837"/>
            <a:ext cx="5567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각자의 수정 내용을 정확히 파악하기 어려움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9364754-7C8C-407A-9E1D-923371A03B7F}"/>
              </a:ext>
            </a:extLst>
          </p:cNvPr>
          <p:cNvSpPr/>
          <p:nvPr/>
        </p:nvSpPr>
        <p:spPr>
          <a:xfrm>
            <a:off x="3631434" y="5075935"/>
            <a:ext cx="58862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C3E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수정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9DC3E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285F5B0-289D-4103-AEAB-764C94A8110C}"/>
              </a:ext>
            </a:extLst>
          </p:cNvPr>
          <p:cNvSpPr/>
          <p:nvPr/>
        </p:nvSpPr>
        <p:spPr>
          <a:xfrm>
            <a:off x="4833285" y="5190301"/>
            <a:ext cx="215220" cy="215220"/>
          </a:xfrm>
          <a:prstGeom prst="ellips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524BF3F-1448-491E-AB54-5E6689DBC538}"/>
              </a:ext>
            </a:extLst>
          </p:cNvPr>
          <p:cNvSpPr/>
          <p:nvPr/>
        </p:nvSpPr>
        <p:spPr>
          <a:xfrm>
            <a:off x="4401156" y="5413071"/>
            <a:ext cx="1249167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DC3E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Version 2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C394833-035C-4B99-AFB2-B20DA449633A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4940895" y="3756533"/>
            <a:ext cx="0" cy="1433768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7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곱하기 기호 39">
            <a:extLst>
              <a:ext uri="{FF2B5EF4-FFF2-40B4-BE49-F238E27FC236}">
                <a16:creationId xmlns:a16="http://schemas.microsoft.com/office/drawing/2014/main" id="{9A7FBF2D-B01D-4F14-A75A-5FD9E017CD3D}"/>
              </a:ext>
            </a:extLst>
          </p:cNvPr>
          <p:cNvSpPr/>
          <p:nvPr/>
        </p:nvSpPr>
        <p:spPr>
          <a:xfrm>
            <a:off x="8249477" y="4894958"/>
            <a:ext cx="731286" cy="731286"/>
          </a:xfrm>
          <a:prstGeom prst="mathMultiply">
            <a:avLst>
              <a:gd name="adj1" fmla="val 1821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23E4972-0661-4FD4-A76B-C28D0850EB86}"/>
              </a:ext>
            </a:extLst>
          </p:cNvPr>
          <p:cNvCxnSpPr>
            <a:cxnSpLocks/>
          </p:cNvCxnSpPr>
          <p:nvPr/>
        </p:nvCxnSpPr>
        <p:spPr>
          <a:xfrm>
            <a:off x="2424418" y="5290278"/>
            <a:ext cx="848966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97C13BB-F25C-47C6-AB65-DA0C39D4C2A4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3187161" y="2288519"/>
            <a:ext cx="0" cy="1402982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8112DE-9E7F-4545-BA5E-586D8D2057E0}"/>
              </a:ext>
            </a:extLst>
          </p:cNvPr>
          <p:cNvCxnSpPr>
            <a:cxnSpLocks/>
          </p:cNvCxnSpPr>
          <p:nvPr/>
        </p:nvCxnSpPr>
        <p:spPr>
          <a:xfrm>
            <a:off x="2332139" y="3691501"/>
            <a:ext cx="8506438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FDC655C-0856-453F-9AEC-5BD85EE33762}"/>
              </a:ext>
            </a:extLst>
          </p:cNvPr>
          <p:cNvCxnSpPr>
            <a:cxnSpLocks/>
          </p:cNvCxnSpPr>
          <p:nvPr/>
        </p:nvCxnSpPr>
        <p:spPr>
          <a:xfrm>
            <a:off x="2267420" y="2180909"/>
            <a:ext cx="8646658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383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P1-3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사용 목적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F82609-CCA9-40BB-827A-21D75DF0A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312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E79C91A-9D5F-45D5-B53B-2742B59CB8F9}"/>
              </a:ext>
            </a:extLst>
          </p:cNvPr>
          <p:cNvGrpSpPr/>
          <p:nvPr/>
        </p:nvGrpSpPr>
        <p:grpSpPr>
          <a:xfrm>
            <a:off x="1183993" y="1428792"/>
            <a:ext cx="731286" cy="1117760"/>
            <a:chOff x="1641323" y="1854169"/>
            <a:chExt cx="650296" cy="993968"/>
          </a:xfrm>
        </p:grpSpPr>
        <p:pic>
          <p:nvPicPr>
            <p:cNvPr id="4" name="그림 3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EF33C7B8-71CC-42E6-8068-D32842E2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323" y="2197841"/>
              <a:ext cx="650296" cy="65029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94FC90-29A9-4410-848D-228F93023C85}"/>
                </a:ext>
              </a:extLst>
            </p:cNvPr>
            <p:cNvSpPr/>
            <p:nvPr/>
          </p:nvSpPr>
          <p:spPr>
            <a:xfrm>
              <a:off x="1808541" y="1854169"/>
              <a:ext cx="315314" cy="355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E68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A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E68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CFF16A-D22C-4D5B-BF50-F6FB43AE03BC}"/>
              </a:ext>
            </a:extLst>
          </p:cNvPr>
          <p:cNvGrpSpPr/>
          <p:nvPr/>
        </p:nvGrpSpPr>
        <p:grpSpPr>
          <a:xfrm>
            <a:off x="1183688" y="3106725"/>
            <a:ext cx="731286" cy="1097840"/>
            <a:chOff x="1641323" y="1871884"/>
            <a:chExt cx="650296" cy="976253"/>
          </a:xfrm>
        </p:grpSpPr>
        <p:pic>
          <p:nvPicPr>
            <p:cNvPr id="12" name="그림 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815C973-9F21-4F01-9694-5B1AC669B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323" y="2197841"/>
              <a:ext cx="650296" cy="650296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75937A-9B85-4910-851F-C6BB7172B48D}"/>
                </a:ext>
              </a:extLst>
            </p:cNvPr>
            <p:cNvSpPr/>
            <p:nvPr/>
          </p:nvSpPr>
          <p:spPr>
            <a:xfrm>
              <a:off x="1816272" y="1871884"/>
              <a:ext cx="315314" cy="35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40F979F-36BB-453C-98C0-F009729CB245}"/>
              </a:ext>
            </a:extLst>
          </p:cNvPr>
          <p:cNvGrpSpPr/>
          <p:nvPr/>
        </p:nvGrpSpPr>
        <p:grpSpPr>
          <a:xfrm>
            <a:off x="1183688" y="4554340"/>
            <a:ext cx="731286" cy="1101582"/>
            <a:chOff x="1641324" y="1818904"/>
            <a:chExt cx="650296" cy="979581"/>
          </a:xfrm>
        </p:grpSpPr>
        <p:pic>
          <p:nvPicPr>
            <p:cNvPr id="15" name="그림 1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E5A3-3B03-4FE5-BB94-6E38006FB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324" y="2148189"/>
              <a:ext cx="650296" cy="65029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31CEF17-7724-4680-8998-9193EE6BBB67}"/>
                </a:ext>
              </a:extLst>
            </p:cNvPr>
            <p:cNvSpPr/>
            <p:nvPr/>
          </p:nvSpPr>
          <p:spPr>
            <a:xfrm>
              <a:off x="1808813" y="1818904"/>
              <a:ext cx="315314" cy="35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C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4C76D5-1945-412A-B703-62D425334E00}"/>
              </a:ext>
            </a:extLst>
          </p:cNvPr>
          <p:cNvSpPr/>
          <p:nvPr/>
        </p:nvSpPr>
        <p:spPr>
          <a:xfrm>
            <a:off x="3655990" y="3506835"/>
            <a:ext cx="58862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수정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FFAFAF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4C3A21-4FA0-43BB-A12C-D730413AD141}"/>
              </a:ext>
            </a:extLst>
          </p:cNvPr>
          <p:cNvSpPr/>
          <p:nvPr/>
        </p:nvSpPr>
        <p:spPr>
          <a:xfrm>
            <a:off x="3079551" y="2073299"/>
            <a:ext cx="215220" cy="215220"/>
          </a:xfrm>
          <a:prstGeom prst="ellipse">
            <a:avLst/>
          </a:prstGeom>
          <a:solidFill>
            <a:srgbClr val="FFE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CFCF363-8368-4247-AA22-65E960618EC9}"/>
              </a:ext>
            </a:extLst>
          </p:cNvPr>
          <p:cNvSpPr/>
          <p:nvPr/>
        </p:nvSpPr>
        <p:spPr>
          <a:xfrm>
            <a:off x="7436234" y="5182668"/>
            <a:ext cx="215220" cy="215220"/>
          </a:xfrm>
          <a:prstGeom prst="ellipse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742B20-FACB-45AD-91BC-0254D292CA06}"/>
              </a:ext>
            </a:extLst>
          </p:cNvPr>
          <p:cNvSpPr/>
          <p:nvPr/>
        </p:nvSpPr>
        <p:spPr>
          <a:xfrm>
            <a:off x="2596133" y="1670792"/>
            <a:ext cx="1249167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E68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Version 1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BB446E6-16BF-448E-8D41-B0C46E97EC61}"/>
              </a:ext>
            </a:extLst>
          </p:cNvPr>
          <p:cNvSpPr/>
          <p:nvPr/>
        </p:nvSpPr>
        <p:spPr>
          <a:xfrm>
            <a:off x="5124502" y="3595021"/>
            <a:ext cx="215220" cy="215220"/>
          </a:xfrm>
          <a:prstGeom prst="ellipse">
            <a:avLst/>
          </a:prstGeom>
          <a:solidFill>
            <a:srgbClr val="FFAF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F6F87B-6F27-4791-A159-8129C594BBCF}"/>
              </a:ext>
            </a:extLst>
          </p:cNvPr>
          <p:cNvSpPr/>
          <p:nvPr/>
        </p:nvSpPr>
        <p:spPr>
          <a:xfrm>
            <a:off x="4692373" y="3146671"/>
            <a:ext cx="1249167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Version 2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B377369-D49B-451C-A610-962333C5A116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5232112" y="3810241"/>
            <a:ext cx="0" cy="1480037"/>
          </a:xfrm>
          <a:prstGeom prst="straightConnector1">
            <a:avLst/>
          </a:prstGeom>
          <a:ln w="381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F8AC658-CF9A-496E-8C9C-0D7A743BF7B0}"/>
              </a:ext>
            </a:extLst>
          </p:cNvPr>
          <p:cNvSpPr/>
          <p:nvPr/>
        </p:nvSpPr>
        <p:spPr>
          <a:xfrm>
            <a:off x="6039862" y="5094484"/>
            <a:ext cx="58862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C3E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수정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9DC3E6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04152D-A990-46BA-893E-649FD5FA2B5E}"/>
              </a:ext>
            </a:extLst>
          </p:cNvPr>
          <p:cNvSpPr/>
          <p:nvPr/>
        </p:nvSpPr>
        <p:spPr>
          <a:xfrm>
            <a:off x="6919260" y="4743919"/>
            <a:ext cx="1249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9DC3E6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Version 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E54BDD-42E9-46C8-A670-EEDCD1E93042}"/>
              </a:ext>
            </a:extLst>
          </p:cNvPr>
          <p:cNvSpPr/>
          <p:nvPr/>
        </p:nvSpPr>
        <p:spPr>
          <a:xfrm>
            <a:off x="8227084" y="5510141"/>
            <a:ext cx="115608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오류 발생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87061D99-1FDB-4CAF-A1EA-5F9F3F376227}"/>
              </a:ext>
            </a:extLst>
          </p:cNvPr>
          <p:cNvCxnSpPr>
            <a:cxnSpLocks/>
            <a:stCxn id="40" idx="1"/>
            <a:endCxn id="34" idx="3"/>
          </p:cNvCxnSpPr>
          <p:nvPr/>
        </p:nvCxnSpPr>
        <p:spPr>
          <a:xfrm rot="16200000" flipV="1">
            <a:off x="6511399" y="2776868"/>
            <a:ext cx="1723869" cy="286358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곱하기 기호 53">
            <a:extLst>
              <a:ext uri="{FF2B5EF4-FFF2-40B4-BE49-F238E27FC236}">
                <a16:creationId xmlns:a16="http://schemas.microsoft.com/office/drawing/2014/main" id="{5987DDF4-9FAD-455D-8795-32D5D2A08A8C}"/>
              </a:ext>
            </a:extLst>
          </p:cNvPr>
          <p:cNvSpPr/>
          <p:nvPr/>
        </p:nvSpPr>
        <p:spPr>
          <a:xfrm>
            <a:off x="8439484" y="4905008"/>
            <a:ext cx="731286" cy="731286"/>
          </a:xfrm>
          <a:prstGeom prst="mathMultiply">
            <a:avLst>
              <a:gd name="adj1" fmla="val 1821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D1A1625-73DA-4477-9753-882784D2E71C}"/>
              </a:ext>
            </a:extLst>
          </p:cNvPr>
          <p:cNvSpPr/>
          <p:nvPr/>
        </p:nvSpPr>
        <p:spPr>
          <a:xfrm>
            <a:off x="6729574" y="2865741"/>
            <a:ext cx="13452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복구 불가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9A69C1-407C-4AD2-9981-96344887FE63}"/>
              </a:ext>
            </a:extLst>
          </p:cNvPr>
          <p:cNvSpPr/>
          <p:nvPr/>
        </p:nvSpPr>
        <p:spPr>
          <a:xfrm>
            <a:off x="5466308" y="6003796"/>
            <a:ext cx="12593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&lt;  case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3 &gt;</a:t>
            </a:r>
          </a:p>
        </p:txBody>
      </p:sp>
    </p:spTree>
    <p:extLst>
      <p:ext uri="{BB962C8B-B14F-4D97-AF65-F5344CB8AC3E}">
        <p14:creationId xmlns:p14="http://schemas.microsoft.com/office/powerpoint/2010/main" val="367812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97E85C17-E517-4421-819F-D7DCB89C6B52}"/>
              </a:ext>
            </a:extLst>
          </p:cNvPr>
          <p:cNvSpPr/>
          <p:nvPr/>
        </p:nvSpPr>
        <p:spPr>
          <a:xfrm>
            <a:off x="6331239" y="2024957"/>
            <a:ext cx="6827520" cy="6827520"/>
          </a:xfrm>
          <a:prstGeom prst="ellipse">
            <a:avLst/>
          </a:prstGeom>
          <a:solidFill>
            <a:srgbClr val="8A77A5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Picture 2" descr="gitì ëí ì´ë¯¸ì§ ê²ìê²°ê³¼">
            <a:extLst>
              <a:ext uri="{FF2B5EF4-FFF2-40B4-BE49-F238E27FC236}">
                <a16:creationId xmlns:a16="http://schemas.microsoft.com/office/drawing/2014/main" id="{3C0B9103-8270-4902-A99F-96B32D46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444" y="1880894"/>
            <a:ext cx="483387" cy="48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2A6174-0552-4DA5-AC76-D737B9912C03}"/>
              </a:ext>
            </a:extLst>
          </p:cNvPr>
          <p:cNvSpPr txBox="1"/>
          <p:nvPr/>
        </p:nvSpPr>
        <p:spPr>
          <a:xfrm>
            <a:off x="798321" y="1774644"/>
            <a:ext cx="9108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61E3F-CD3A-450D-B993-C277DF859483}"/>
              </a:ext>
            </a:extLst>
          </p:cNvPr>
          <p:cNvSpPr txBox="1"/>
          <p:nvPr/>
        </p:nvSpPr>
        <p:spPr>
          <a:xfrm>
            <a:off x="798321" y="2483403"/>
            <a:ext cx="599074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버전 관리를 위한 도구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2005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리눅스의 창시자인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리누스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토발즈가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직접 개발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</a:t>
            </a:r>
          </a:p>
        </p:txBody>
      </p:sp>
      <p:pic>
        <p:nvPicPr>
          <p:cNvPr id="6" name="Picture 4" descr="ê´ë ¨ ì´ë¯¸ì§">
            <a:extLst>
              <a:ext uri="{FF2B5EF4-FFF2-40B4-BE49-F238E27FC236}">
                <a16:creationId xmlns:a16="http://schemas.microsoft.com/office/drawing/2014/main" id="{FE4C3BFF-B156-497E-87EB-77E40071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9854" l="9942" r="96491">
                        <a14:foregroundMark x1="48684" y1="8626" x2="53216" y2="9795"/>
                        <a14:foregroundMark x1="39912" y1="8626" x2="35526" y2="14620"/>
                        <a14:foregroundMark x1="38012" y1="9649" x2="36550" y2="11988"/>
                        <a14:foregroundMark x1="38450" y1="9503" x2="43567" y2="7164"/>
                        <a14:foregroundMark x1="42105" y1="7749" x2="49269" y2="5556"/>
                        <a14:foregroundMark x1="49269" y1="5556" x2="50146" y2="5848"/>
                        <a14:foregroundMark x1="37427" y1="10234" x2="35101" y2="14513"/>
                        <a14:foregroundMark x1="35673" y1="12865" x2="35340" y2="14533"/>
                        <a14:foregroundMark x1="34454" y1="22118" x2="34503" y2="22515"/>
                        <a14:foregroundMark x1="9942" y1="65205" x2="10234" y2="77485"/>
                        <a14:foregroundMark x1="13596" y1="85965" x2="14327" y2="99854"/>
                        <a14:foregroundMark x1="82895" y1="78947" x2="91520" y2="77924"/>
                        <a14:foregroundMark x1="91520" y1="77924" x2="94298" y2="71199"/>
                        <a14:foregroundMark x1="94298" y1="71199" x2="93275" y2="68713"/>
                        <a14:foregroundMark x1="95175" y1="74854" x2="96491" y2="79532"/>
                        <a14:foregroundMark x1="34649" y1="22515" x2="34357" y2="20614"/>
                        <a14:foregroundMark x1="34357" y1="19737" x2="35088" y2="17544"/>
                        <a14:foregroundMark x1="34211" y1="20322" x2="34942" y2="17398"/>
                        <a14:foregroundMark x1="34357" y1="20029" x2="35234" y2="16374"/>
                        <a14:backgroundMark x1="71345" y1="89327" x2="70468" y2="93129"/>
                        <a14:backgroundMark x1="70760" y1="83626" x2="70322" y2="86550"/>
                        <a14:backgroundMark x1="69591" y1="87427" x2="69152" y2="88889"/>
                        <a14:backgroundMark x1="71345" y1="82018" x2="72222" y2="82164"/>
                        <a14:backgroundMark x1="34649" y1="15789" x2="34211" y2="16228"/>
                        <a14:backgroundMark x1="34649" y1="15058" x2="33772" y2="18129"/>
                        <a14:backgroundMark x1="34649" y1="14474" x2="34211" y2="19591"/>
                        <a14:backgroundMark x1="33626" y1="18713" x2="33626" y2="18713"/>
                        <a14:backgroundMark x1="33455" y1="22650" x2="33480" y2="22076"/>
                        <a14:backgroundMark x1="33597" y1="19372" x2="33449" y2="22793"/>
                        <a14:backgroundMark x1="33626" y1="18713" x2="33637" y2="18462"/>
                      </a14:backgroundRemoval>
                    </a14:imgEffect>
                    <a14:imgEffect>
                      <a14:artisticPaintStrokes intensity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08" y="3139440"/>
            <a:ext cx="3726180" cy="37261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ê´ë ¨ ì´ë¯¸ì§">
            <a:extLst>
              <a:ext uri="{FF2B5EF4-FFF2-40B4-BE49-F238E27FC236}">
                <a16:creationId xmlns:a16="http://schemas.microsoft.com/office/drawing/2014/main" id="{666715D7-740A-4523-94B0-23FAFED7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895" b="65526" l="9792" r="63750">
                        <a14:foregroundMark x1="11458" y1="57632" x2="12292" y2="62632"/>
                        <a14:foregroundMark x1="57917" y1="51053" x2="59792" y2="50526"/>
                        <a14:foregroundMark x1="61667" y1="50526" x2="62083" y2="50789"/>
                        <a14:foregroundMark x1="53958" y1="35526" x2="59583" y2="45263"/>
                        <a14:foregroundMark x1="59375" y1="35263" x2="52292" y2="45789"/>
                        <a14:foregroundMark x1="62292" y1="33684" x2="63750" y2="33947"/>
                        <a14:foregroundMark x1="63333" y1="33158" x2="63750" y2="34211"/>
                        <a14:foregroundMark x1="61875" y1="32895" x2="62083" y2="34211"/>
                        <a14:foregroundMark x1="61458" y1="33158" x2="63750" y2="33421"/>
                        <a14:foregroundMark x1="53333" y1="35263" x2="55833" y2="36053"/>
                        <a14:foregroundMark x1="51667" y1="34737" x2="58750" y2="33684"/>
                        <a14:foregroundMark x1="59583" y1="34737" x2="62500" y2="35526"/>
                        <a14:foregroundMark x1="58125" y1="46316" x2="62708" y2="46316"/>
                        <a14:foregroundMark x1="51766" y1="46157" x2="55833" y2="45263"/>
                        <a14:foregroundMark x1="47623" y1="46524" x2="46667" y2="46579"/>
                        <a14:foregroundMark x1="47749" y1="46273" x2="41875" y2="45789"/>
                        <a14:foregroundMark x1="42917" y1="43421" x2="47896" y2="45983"/>
                        <a14:foregroundMark x1="42292" y1="35263" x2="42292" y2="44737"/>
                        <a14:foregroundMark x1="41042" y1="36579" x2="42083" y2="44737"/>
                        <a14:foregroundMark x1="40625" y1="35263" x2="41042" y2="41579"/>
                        <a14:foregroundMark x1="40000" y1="34737" x2="43750" y2="34211"/>
                        <a14:foregroundMark x1="40000" y1="35526" x2="46667" y2="36842"/>
                        <a14:foregroundMark x1="48750" y1="34737" x2="48249" y2="45282"/>
                        <a14:foregroundMark x1="47292" y1="36053" x2="48750" y2="44645"/>
                        <a14:foregroundMark x1="47917" y1="45263" x2="48086" y2="45605"/>
                        <a14:foregroundMark x1="47292" y1="46579" x2="47425" y2="46916"/>
                        <a14:foregroundMark x1="47500" y1="45789" x2="47786" y2="46201"/>
                        <a14:foregroundMark x1="36444" y1="53156" x2="35625" y2="55000"/>
                        <a14:foregroundMark x1="40417" y1="44211" x2="39847" y2="45493"/>
                        <a14:foregroundMark x1="31458" y1="36842" x2="35808" y2="48465"/>
                        <a14:foregroundMark x1="37083" y1="36842" x2="36120" y2="47802"/>
                        <a14:foregroundMark x1="33958" y1="34474" x2="34583" y2="41579"/>
                        <a14:foregroundMark x1="34167" y1="34211" x2="35417" y2="37895"/>
                        <a14:foregroundMark x1="30208" y1="35526" x2="28125" y2="38158"/>
                        <a14:foregroundMark x1="30208" y1="33158" x2="30208" y2="44211"/>
                        <a14:foregroundMark x1="30208" y1="37105" x2="29583" y2="44737"/>
                        <a14:foregroundMark x1="29375" y1="35526" x2="28542" y2="47632"/>
                        <a14:foregroundMark x1="28542" y1="34211" x2="29583" y2="48158"/>
                        <a14:foregroundMark x1="30625" y1="38947" x2="30625" y2="46053"/>
                        <a14:foregroundMark x1="24375" y1="30263" x2="22917" y2="47632"/>
                        <a14:foregroundMark x1="23125" y1="32105" x2="23542" y2="45000"/>
                        <a14:foregroundMark x1="23750" y1="28684" x2="23750" y2="36053"/>
                        <a14:foregroundMark x1="23750" y1="27895" x2="22083" y2="31316"/>
                        <a14:foregroundMark x1="22083" y1="31316" x2="22500" y2="39737"/>
                        <a14:foregroundMark x1="22500" y1="33158" x2="21458" y2="39211"/>
                        <a14:foregroundMark x1="21042" y1="36842" x2="21250" y2="41053"/>
                        <a14:foregroundMark x1="14375" y1="30526" x2="11458" y2="45263"/>
                        <a14:foregroundMark x1="12292" y1="30789" x2="12500" y2="43947"/>
                        <a14:foregroundMark x1="12500" y1="43947" x2="12500" y2="43947"/>
                        <a14:foregroundMark x1="11875" y1="30526" x2="11875" y2="30526"/>
                        <a14:foregroundMark x1="13333" y1="46842" x2="29167" y2="45000"/>
                        <a14:foregroundMark x1="14583" y1="44474" x2="19167" y2="47632"/>
                        <a14:foregroundMark x1="12917" y1="45263" x2="12292" y2="46579"/>
                        <a14:foregroundMark x1="11250" y1="46053" x2="10417" y2="46053"/>
                        <a14:foregroundMark x1="19792" y1="42895" x2="20000" y2="45526"/>
                        <a14:foregroundMark x1="18750" y1="40789" x2="18750" y2="45263"/>
                        <a14:foregroundMark x1="18750" y1="40263" x2="19375" y2="45000"/>
                        <a14:foregroundMark x1="18750" y1="41316" x2="19167" y2="44211"/>
                        <a14:foregroundMark x1="10000" y1="29737" x2="15625" y2="30000"/>
                        <a14:foregroundMark x1="9792" y1="30526" x2="15833" y2="31316"/>
                        <a14:foregroundMark x1="13125" y1="30789" x2="14375" y2="35263"/>
                        <a14:foregroundMark x1="14375" y1="31053" x2="13958" y2="34474"/>
                        <a14:foregroundMark x1="11667" y1="30000" x2="15000" y2="43158"/>
                        <a14:foregroundMark x1="15000" y1="43158" x2="15208" y2="43421"/>
                        <a14:foregroundMark x1="11458" y1="63421" x2="11458" y2="65526"/>
                        <a14:foregroundMark x1="9792" y1="58158" x2="10625" y2="63421"/>
                        <a14:foregroundMark x1="36875" y1="46053" x2="37917" y2="46316"/>
                        <a14:foregroundMark x1="48542" y1="46053" x2="50208" y2="46316"/>
                        <a14:backgroundMark x1="61250" y1="58684" x2="62292" y2="63684"/>
                        <a14:backgroundMark x1="36875" y1="50000" x2="38125" y2="50000"/>
                        <a14:backgroundMark x1="36009" y1="49625" x2="38958" y2="49211"/>
                        <a14:backgroundMark x1="49056" y1="48421" x2="50625" y2="48421"/>
                        <a14:backgroundMark x1="46667" y1="48421" x2="47246" y2="484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0" t="26186" r="36728" b="30867"/>
          <a:stretch/>
        </p:blipFill>
        <p:spPr bwMode="auto">
          <a:xfrm rot="433252">
            <a:off x="7435988" y="3501186"/>
            <a:ext cx="2026478" cy="12558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B85780-C803-46C7-B758-6137CDDCE7EA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ê´ë ¨ ì´ë¯¸ì§">
            <a:extLst>
              <a:ext uri="{FF2B5EF4-FFF2-40B4-BE49-F238E27FC236}">
                <a16:creationId xmlns:a16="http://schemas.microsoft.com/office/drawing/2014/main" id="{3B0E1A1E-0337-4F1A-A067-0E686A0EE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368" b="67895" l="58750" r="85000">
                        <a14:foregroundMark x1="73542" y1="32895" x2="72500" y2="62632"/>
                        <a14:foregroundMark x1="72500" y1="35000" x2="71667" y2="51053"/>
                        <a14:foregroundMark x1="71667" y1="51053" x2="67500" y2="64737"/>
                        <a14:foregroundMark x1="58750" y1="60263" x2="58958" y2="64474"/>
                        <a14:foregroundMark x1="63125" y1="54474" x2="68333" y2="41842"/>
                        <a14:foregroundMark x1="66667" y1="43158" x2="62292" y2="54474"/>
                        <a14:foregroundMark x1="67708" y1="38947" x2="77500" y2="42632"/>
                        <a14:foregroundMark x1="74375" y1="33684" x2="80417" y2="49737"/>
                        <a14:foregroundMark x1="74375" y1="29737" x2="76667" y2="36316"/>
                        <a14:foregroundMark x1="74792" y1="28684" x2="68542" y2="31316"/>
                        <a14:foregroundMark x1="69583" y1="34474" x2="69375" y2="38158"/>
                        <a14:foregroundMark x1="80417" y1="49211" x2="80208" y2="59737"/>
                        <a14:foregroundMark x1="79792" y1="56842" x2="80417" y2="63684"/>
                        <a14:foregroundMark x1="83958" y1="62368" x2="80833" y2="65000"/>
                        <a14:foregroundMark x1="84792" y1="61579" x2="84792" y2="61579"/>
                        <a14:foregroundMark x1="69583" y1="65000" x2="75833" y2="64474"/>
                        <a14:backgroundMark x1="63542" y1="32632" x2="59167" y2="43684"/>
                        <a14:backgroundMark x1="61458" y1="32895" x2="58958" y2="47368"/>
                        <a14:backgroundMark x1="64375" y1="30789" x2="59792" y2="48947"/>
                        <a14:backgroundMark x1="61667" y1="36053" x2="60291" y2="49454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37" t="22360" r="11619" b="26975"/>
          <a:stretch/>
        </p:blipFill>
        <p:spPr bwMode="auto">
          <a:xfrm rot="21250698">
            <a:off x="7143978" y="4860377"/>
            <a:ext cx="1591880" cy="19924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5FE1AA-D9C5-45AD-8010-87ED4B136BB6}"/>
              </a:ext>
            </a:extLst>
          </p:cNvPr>
          <p:cNvSpPr/>
          <p:nvPr/>
        </p:nvSpPr>
        <p:spPr>
          <a:xfrm rot="1124017">
            <a:off x="10624430" y="4411182"/>
            <a:ext cx="18123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i="1" dirty="0">
                <a:solidFill>
                  <a:srgbClr val="FFDB69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rPr>
              <a:t>Linus Torvalds</a:t>
            </a:r>
            <a:endParaRPr lang="en-US" altLang="ko-KR" sz="900" i="1" dirty="0">
              <a:solidFill>
                <a:srgbClr val="FFDB69"/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5A3019-11F2-4409-8E7A-C3E52C5D925A}"/>
              </a:ext>
            </a:extLst>
          </p:cNvPr>
          <p:cNvSpPr txBox="1"/>
          <p:nvPr/>
        </p:nvSpPr>
        <p:spPr>
          <a:xfrm>
            <a:off x="257611" y="160402"/>
            <a:ext cx="268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개념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발전과정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02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P1-5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용어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2E1A4-C3DD-48D9-82FA-95A72FBE1954}"/>
              </a:ext>
            </a:extLst>
          </p:cNvPr>
          <p:cNvSpPr/>
          <p:nvPr/>
        </p:nvSpPr>
        <p:spPr>
          <a:xfrm>
            <a:off x="908297" y="1293774"/>
            <a:ext cx="1037489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저장소 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(repository)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프로젝트가 거주할 수 있는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디렉터리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 공간</a:t>
            </a:r>
            <a:endParaRPr lang="en-US" altLang="ko-KR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컴퓨터 안의 로컬 폴더 또는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깃 허브와 같은 온라인 호스트의 저장 공간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저장소 안에 코드 파일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텍스트 파일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파일을 저장한 후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이름을 붙일 수 있다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86D0DF-E541-4F05-BBBE-4BF2758A53AD}"/>
              </a:ext>
            </a:extLst>
          </p:cNvPr>
          <p:cNvSpPr/>
          <p:nvPr/>
        </p:nvSpPr>
        <p:spPr>
          <a:xfrm>
            <a:off x="3747631" y="1236920"/>
            <a:ext cx="32296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7F6A9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</a:t>
            </a:r>
            <a:r>
              <a:rPr lang="ko-KR" altLang="en-US" sz="1400" dirty="0">
                <a:solidFill>
                  <a:srgbClr val="7F6A9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깃 허브 사용자는 종종 </a:t>
            </a:r>
            <a:r>
              <a:rPr lang="en-US" altLang="ko-KR" sz="1400" dirty="0">
                <a:solidFill>
                  <a:srgbClr val="7F6A9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‘repo’</a:t>
            </a:r>
            <a:r>
              <a:rPr lang="ko-KR" altLang="en-US" sz="1400" dirty="0">
                <a:solidFill>
                  <a:srgbClr val="7F6A9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줄여 말함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740E061-DD1F-9843-958F-317F94316417}"/>
              </a:ext>
            </a:extLst>
          </p:cNvPr>
          <p:cNvGrpSpPr/>
          <p:nvPr/>
        </p:nvGrpSpPr>
        <p:grpSpPr>
          <a:xfrm>
            <a:off x="2458406" y="2896735"/>
            <a:ext cx="6663864" cy="2749659"/>
            <a:chOff x="2051814" y="3573884"/>
            <a:chExt cx="6663864" cy="27496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F4AFB6-6356-5945-BE9A-1B090A377ED5}"/>
                </a:ext>
              </a:extLst>
            </p:cNvPr>
            <p:cNvGrpSpPr/>
            <p:nvPr/>
          </p:nvGrpSpPr>
          <p:grpSpPr>
            <a:xfrm>
              <a:off x="2471135" y="3831485"/>
              <a:ext cx="1450651" cy="1450651"/>
              <a:chOff x="4542446" y="3551605"/>
              <a:chExt cx="1450651" cy="1450651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4BB8D11-497D-F246-92D4-F6FC17BAF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446" y="3551605"/>
                <a:ext cx="1450651" cy="1450651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3809EE8F-F2E1-8A4E-94BA-B9FC7795C4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975" y="3816473"/>
                <a:ext cx="513553" cy="513553"/>
              </a:xfrm>
              <a:prstGeom prst="rect">
                <a:avLst/>
              </a:prstGeom>
            </p:spPr>
          </p:pic>
        </p:grpSp>
        <p:sp>
          <p:nvSpPr>
            <p:cNvPr id="8" name="원통형 7">
              <a:extLst>
                <a:ext uri="{FF2B5EF4-FFF2-40B4-BE49-F238E27FC236}">
                  <a16:creationId xmlns:a16="http://schemas.microsoft.com/office/drawing/2014/main" id="{11C97E0A-A806-AF41-854B-6A6B5C0F858A}"/>
                </a:ext>
              </a:extLst>
            </p:cNvPr>
            <p:cNvSpPr/>
            <p:nvPr/>
          </p:nvSpPr>
          <p:spPr>
            <a:xfrm>
              <a:off x="6943340" y="3573884"/>
              <a:ext cx="1459685" cy="1843475"/>
            </a:xfrm>
            <a:prstGeom prst="can">
              <a:avLst>
                <a:gd name="adj" fmla="val 2442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15A077-6211-4B42-931C-AA7EA7E5485F}"/>
                </a:ext>
              </a:extLst>
            </p:cNvPr>
            <p:cNvSpPr txBox="1"/>
            <p:nvPr/>
          </p:nvSpPr>
          <p:spPr>
            <a:xfrm>
              <a:off x="7136287" y="4202868"/>
              <a:ext cx="10737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원  격</a:t>
              </a:r>
              <a:endPara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저장소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980220-BB40-0F47-BB5A-08BE71781AB1}"/>
                </a:ext>
              </a:extLst>
            </p:cNvPr>
            <p:cNvSpPr txBox="1"/>
            <p:nvPr/>
          </p:nvSpPr>
          <p:spPr>
            <a:xfrm>
              <a:off x="2051814" y="5923433"/>
              <a:ext cx="22732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ko-KR" altLang="en-US" dirty="0"/>
                <a:t>로컬저장소</a:t>
              </a:r>
              <a:r>
                <a:rPr lang="en-US" altLang="ko-KR" dirty="0"/>
                <a:t>(master)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0C1FC9-C39C-B64C-BD9A-9E194476BC7D}"/>
                </a:ext>
              </a:extLst>
            </p:cNvPr>
            <p:cNvSpPr txBox="1"/>
            <p:nvPr/>
          </p:nvSpPr>
          <p:spPr>
            <a:xfrm>
              <a:off x="7236203" y="5923433"/>
              <a:ext cx="8739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 dirty="0"/>
                <a:t>Origin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45420A-64EA-8E4D-97C5-D089E0E047A4}"/>
                </a:ext>
              </a:extLst>
            </p:cNvPr>
            <p:cNvSpPr txBox="1"/>
            <p:nvPr/>
          </p:nvSpPr>
          <p:spPr>
            <a:xfrm>
              <a:off x="2066118" y="5364171"/>
              <a:ext cx="20849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 dirty="0"/>
                <a:t>Local Repository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FECD72-09B6-D140-A578-A7387F36BA11}"/>
                </a:ext>
              </a:extLst>
            </p:cNvPr>
            <p:cNvSpPr txBox="1"/>
            <p:nvPr/>
          </p:nvSpPr>
          <p:spPr>
            <a:xfrm>
              <a:off x="6630684" y="5470341"/>
              <a:ext cx="20849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r>
                <a:rPr lang="en-US" altLang="ko-KR" dirty="0"/>
                <a:t>Local Repository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0CDEED6-BAB5-AE4A-A9E2-2C4AF2C1309C}"/>
              </a:ext>
            </a:extLst>
          </p:cNvPr>
          <p:cNvGrpSpPr/>
          <p:nvPr/>
        </p:nvGrpSpPr>
        <p:grpSpPr>
          <a:xfrm>
            <a:off x="3368500" y="3153789"/>
            <a:ext cx="4941311" cy="1451198"/>
            <a:chOff x="3368500" y="2722089"/>
            <a:chExt cx="4941311" cy="145119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508DCC-54D0-3046-903E-6D9B533CEDB3}"/>
                </a:ext>
              </a:extLst>
            </p:cNvPr>
            <p:cNvGrpSpPr/>
            <p:nvPr/>
          </p:nvGrpSpPr>
          <p:grpSpPr>
            <a:xfrm>
              <a:off x="3368500" y="2722089"/>
              <a:ext cx="481062" cy="1210668"/>
              <a:chOff x="3368500" y="2722089"/>
              <a:chExt cx="481062" cy="1210668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490723BE-9B81-B54E-BFB7-6077C540B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368500" y="2722089"/>
                <a:ext cx="481061" cy="481061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98AC5AC4-7580-D243-8364-2B2268722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501" y="3451696"/>
                <a:ext cx="481061" cy="481061"/>
              </a:xfrm>
              <a:prstGeom prst="rect">
                <a:avLst/>
              </a:prstGeom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C370ADF-AE82-B94D-BEC3-4C4BFE6E4056}"/>
                </a:ext>
              </a:extLst>
            </p:cNvPr>
            <p:cNvGrpSpPr/>
            <p:nvPr/>
          </p:nvGrpSpPr>
          <p:grpSpPr>
            <a:xfrm>
              <a:off x="7828749" y="2962619"/>
              <a:ext cx="481062" cy="1210668"/>
              <a:chOff x="3368500" y="2722089"/>
              <a:chExt cx="481062" cy="1210668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187F05DD-8E55-7C4A-824F-D6D723DA0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368500" y="2722089"/>
                <a:ext cx="481061" cy="481061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55352D14-84C2-5042-B404-3F5078316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501" y="3451696"/>
                <a:ext cx="481061" cy="4810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882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P1-5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용어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2E1A4-C3DD-48D9-82FA-95A72FBE1954}"/>
              </a:ext>
            </a:extLst>
          </p:cNvPr>
          <p:cNvSpPr/>
          <p:nvPr/>
        </p:nvSpPr>
        <p:spPr>
          <a:xfrm>
            <a:off x="908297" y="1293774"/>
            <a:ext cx="103748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</a:t>
            </a:r>
            <a:r>
              <a:rPr lang="ko-KR" altLang="en-US" sz="2400" dirty="0" err="1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커밋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(commit)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변경을 기록하다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스테이지에 추가된 파일들을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하나의 버전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으로 저장하는 것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로컬 저장소의 스냅샷을 찍어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이전의 어떠한 상태로든 재평가하거나 복원할 수 있는 체크포인트를 가질 수 있다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3A9E27B4-5C01-144F-833B-E8ECAEAA68D0}"/>
                  </a:ext>
                </a:extLst>
              </p14:cNvPr>
              <p14:cNvContentPartPr/>
              <p14:nvPr/>
            </p14:nvContentPartPr>
            <p14:xfrm>
              <a:off x="877697" y="2078947"/>
              <a:ext cx="30600" cy="122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3A9E27B4-5C01-144F-833B-E8ECAEAA68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2217" y="2063467"/>
                <a:ext cx="61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1FFD6851-28C6-834B-A453-295F27333603}"/>
                  </a:ext>
                </a:extLst>
              </p14:cNvPr>
              <p14:cNvContentPartPr/>
              <p14:nvPr/>
            </p14:nvContentPartPr>
            <p14:xfrm>
              <a:off x="1635861" y="2007803"/>
              <a:ext cx="45720" cy="113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1FFD6851-28C6-834B-A453-295F273336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0381" y="1992323"/>
                <a:ext cx="76320" cy="14436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직선 연결선 6">
            <a:extLst>
              <a:ext uri="{FF2B5EF4-FFF2-40B4-BE49-F238E27FC236}">
                <a16:creationId xmlns:a16="http://schemas.microsoft.com/office/drawing/2014/main" id="{380E5350-5A65-C947-98A6-9AB9F8346DFA}"/>
              </a:ext>
            </a:extLst>
          </p:cNvPr>
          <p:cNvCxnSpPr>
            <a:cxnSpLocks/>
          </p:cNvCxnSpPr>
          <p:nvPr/>
        </p:nvCxnSpPr>
        <p:spPr>
          <a:xfrm>
            <a:off x="2410276" y="4185265"/>
            <a:ext cx="7246650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6">
            <a:extLst>
              <a:ext uri="{FF2B5EF4-FFF2-40B4-BE49-F238E27FC236}">
                <a16:creationId xmlns:a16="http://schemas.microsoft.com/office/drawing/2014/main" id="{B8E0DABE-4521-5549-9392-22FD11206E89}"/>
              </a:ext>
            </a:extLst>
          </p:cNvPr>
          <p:cNvSpPr/>
          <p:nvPr/>
        </p:nvSpPr>
        <p:spPr>
          <a:xfrm>
            <a:off x="2143992" y="3852743"/>
            <a:ext cx="744805" cy="665044"/>
          </a:xfrm>
          <a:prstGeom prst="ellipse">
            <a:avLst/>
          </a:prstGeom>
          <a:solidFill>
            <a:srgbClr val="5647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6">
            <a:extLst>
              <a:ext uri="{FF2B5EF4-FFF2-40B4-BE49-F238E27FC236}">
                <a16:creationId xmlns:a16="http://schemas.microsoft.com/office/drawing/2014/main" id="{C24AFD15-5694-45D0-AE06-5D67CE94D308}"/>
              </a:ext>
            </a:extLst>
          </p:cNvPr>
          <p:cNvSpPr/>
          <p:nvPr/>
        </p:nvSpPr>
        <p:spPr>
          <a:xfrm>
            <a:off x="4258357" y="3852743"/>
            <a:ext cx="744805" cy="665044"/>
          </a:xfrm>
          <a:prstGeom prst="ellipse">
            <a:avLst/>
          </a:prstGeom>
          <a:solidFill>
            <a:srgbClr val="5647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6">
            <a:extLst>
              <a:ext uri="{FF2B5EF4-FFF2-40B4-BE49-F238E27FC236}">
                <a16:creationId xmlns:a16="http://schemas.microsoft.com/office/drawing/2014/main" id="{B6BC7A8A-FA94-47BA-A222-4E754B20E405}"/>
              </a:ext>
            </a:extLst>
          </p:cNvPr>
          <p:cNvSpPr/>
          <p:nvPr/>
        </p:nvSpPr>
        <p:spPr>
          <a:xfrm>
            <a:off x="6503348" y="3852743"/>
            <a:ext cx="744805" cy="665044"/>
          </a:xfrm>
          <a:prstGeom prst="ellipse">
            <a:avLst/>
          </a:prstGeom>
          <a:solidFill>
            <a:srgbClr val="5647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6">
            <a:extLst>
              <a:ext uri="{FF2B5EF4-FFF2-40B4-BE49-F238E27FC236}">
                <a16:creationId xmlns:a16="http://schemas.microsoft.com/office/drawing/2014/main" id="{7C00677C-1A41-44D3-8655-18CE18FF7B8F}"/>
              </a:ext>
            </a:extLst>
          </p:cNvPr>
          <p:cNvSpPr/>
          <p:nvPr/>
        </p:nvSpPr>
        <p:spPr>
          <a:xfrm>
            <a:off x="8912121" y="3852743"/>
            <a:ext cx="744805" cy="665044"/>
          </a:xfrm>
          <a:prstGeom prst="ellipse">
            <a:avLst/>
          </a:prstGeom>
          <a:solidFill>
            <a:srgbClr val="5647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E5A3C3-8B63-4F8D-93D3-0867CA8C9C19}"/>
              </a:ext>
            </a:extLst>
          </p:cNvPr>
          <p:cNvSpPr/>
          <p:nvPr/>
        </p:nvSpPr>
        <p:spPr>
          <a:xfrm>
            <a:off x="2222082" y="400059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커밋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E4567E-2BE0-4866-91EF-C49AD37AACC7}"/>
              </a:ext>
            </a:extLst>
          </p:cNvPr>
          <p:cNvSpPr/>
          <p:nvPr/>
        </p:nvSpPr>
        <p:spPr>
          <a:xfrm>
            <a:off x="8990211" y="400059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커밋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FC3D5E-A338-484C-B809-CA0A89B0C403}"/>
              </a:ext>
            </a:extLst>
          </p:cNvPr>
          <p:cNvSpPr/>
          <p:nvPr/>
        </p:nvSpPr>
        <p:spPr>
          <a:xfrm>
            <a:off x="6544650" y="400059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커밋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C508F2-F8A2-4B9C-AF28-48B6B6AEA9F9}"/>
              </a:ext>
            </a:extLst>
          </p:cNvPr>
          <p:cNvSpPr/>
          <p:nvPr/>
        </p:nvSpPr>
        <p:spPr>
          <a:xfrm>
            <a:off x="4336447" y="400059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커밋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7437DA-CED5-4352-A951-8BA1BD9B7413}"/>
              </a:ext>
            </a:extLst>
          </p:cNvPr>
          <p:cNvSpPr/>
          <p:nvPr/>
        </p:nvSpPr>
        <p:spPr>
          <a:xfrm>
            <a:off x="2222082" y="4665643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2/28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5003A0-952C-4EA4-867C-1156A01089DA}"/>
              </a:ext>
            </a:extLst>
          </p:cNvPr>
          <p:cNvSpPr/>
          <p:nvPr/>
        </p:nvSpPr>
        <p:spPr>
          <a:xfrm>
            <a:off x="4362485" y="46616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3/1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F6A1C9-DEAF-4C76-9D7C-F4B91E9F1AD0}"/>
              </a:ext>
            </a:extLst>
          </p:cNvPr>
          <p:cNvSpPr/>
          <p:nvPr/>
        </p:nvSpPr>
        <p:spPr>
          <a:xfrm>
            <a:off x="6565488" y="46616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3/2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E70A61-4BDA-486E-98E4-E9EEC8DFE6F1}"/>
              </a:ext>
            </a:extLst>
          </p:cNvPr>
          <p:cNvSpPr/>
          <p:nvPr/>
        </p:nvSpPr>
        <p:spPr>
          <a:xfrm>
            <a:off x="9011049" y="4661632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3/3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082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P1-5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용어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2E1A4-C3DD-48D9-82FA-95A72FBE1954}"/>
              </a:ext>
            </a:extLst>
          </p:cNvPr>
          <p:cNvSpPr/>
          <p:nvPr/>
        </p:nvSpPr>
        <p:spPr>
          <a:xfrm>
            <a:off x="908297" y="1293774"/>
            <a:ext cx="1037489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 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(add)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커밋을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위해 파일을 인덱스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준비영역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올려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스테이지 지역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올려 두는 것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아직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로컬에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저장이 되지 않은 상태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6D00EA-3AD4-4DF0-A398-13472F09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749279" y="2679983"/>
            <a:ext cx="746223" cy="746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050B0A-A43A-4729-B614-C391352B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95" y="3105101"/>
            <a:ext cx="1770792" cy="17707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A5F09F-0048-4194-A96E-062ED94D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44021" y="3638087"/>
            <a:ext cx="746223" cy="7462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7DF493-CA9B-450B-AD52-A92E561DD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35" y="3107615"/>
            <a:ext cx="1770792" cy="17707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D45EB64-3202-4028-B4ED-623CC5FBBA97}"/>
              </a:ext>
            </a:extLst>
          </p:cNvPr>
          <p:cNvSpPr/>
          <p:nvPr/>
        </p:nvSpPr>
        <p:spPr>
          <a:xfrm>
            <a:off x="2208717" y="5025903"/>
            <a:ext cx="1995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Working</a:t>
            </a:r>
            <a:r>
              <a:rPr lang="en-US" altLang="ko-KR" dirty="0">
                <a:solidFill>
                  <a:srgbClr val="000000"/>
                </a:solidFill>
                <a:latin typeface="Menlo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directory</a:t>
            </a:r>
            <a:endParaRPr lang="ko-KR" altLang="en-US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E5F589-8431-41DC-AAC9-8A0B783F6716}"/>
              </a:ext>
            </a:extLst>
          </p:cNvPr>
          <p:cNvSpPr/>
          <p:nvPr/>
        </p:nvSpPr>
        <p:spPr>
          <a:xfrm>
            <a:off x="5055309" y="3922645"/>
            <a:ext cx="686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add</a:t>
            </a:r>
            <a:endParaRPr lang="ko-KR" altLang="en-US" sz="2400" dirty="0">
              <a:solidFill>
                <a:srgbClr val="FFD24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31FBC2-1C47-49A6-91FA-F0E2AA01861B}"/>
              </a:ext>
            </a:extLst>
          </p:cNvPr>
          <p:cNvSpPr/>
          <p:nvPr/>
        </p:nvSpPr>
        <p:spPr>
          <a:xfrm>
            <a:off x="7048027" y="5030469"/>
            <a:ext cx="1469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Index(stage)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7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B2E3CE0-B82E-41EF-BF16-751E0FDD7B89}"/>
              </a:ext>
            </a:extLst>
          </p:cNvPr>
          <p:cNvSpPr/>
          <p:nvPr/>
        </p:nvSpPr>
        <p:spPr>
          <a:xfrm>
            <a:off x="1676537" y="2561785"/>
            <a:ext cx="1904301" cy="190430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P1-5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용어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92722D0-C75E-4777-A321-6D3DD626E63E}"/>
              </a:ext>
            </a:extLst>
          </p:cNvPr>
          <p:cNvCxnSpPr>
            <a:cxnSpLocks/>
            <a:stCxn id="16" idx="3"/>
            <a:endCxn id="32" idx="3"/>
          </p:cNvCxnSpPr>
          <p:nvPr/>
        </p:nvCxnSpPr>
        <p:spPr>
          <a:xfrm flipV="1">
            <a:off x="3580838" y="3480379"/>
            <a:ext cx="5301673" cy="3355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66F444-AAB6-4C91-B281-7D0E500D3A93}"/>
              </a:ext>
            </a:extLst>
          </p:cNvPr>
          <p:cNvSpPr txBox="1"/>
          <p:nvPr/>
        </p:nvSpPr>
        <p:spPr>
          <a:xfrm>
            <a:off x="2013563" y="3341514"/>
            <a:ext cx="1230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작업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1A5C27-5C66-4FB9-9420-59E47BB7205D}"/>
              </a:ext>
            </a:extLst>
          </p:cNvPr>
          <p:cNvSpPr txBox="1"/>
          <p:nvPr/>
        </p:nvSpPr>
        <p:spPr>
          <a:xfrm>
            <a:off x="5507222" y="4247764"/>
            <a:ext cx="1073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  </a:t>
            </a:r>
            <a:r>
              <a:rPr lang="ko-KR" altLang="en-US" sz="20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컬</a:t>
            </a:r>
            <a:endParaRPr lang="en-US" altLang="ko-KR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저장소</a:t>
            </a:r>
          </a:p>
        </p:txBody>
      </p:sp>
      <p:sp>
        <p:nvSpPr>
          <p:cNvPr id="19" name="원통형 18">
            <a:extLst>
              <a:ext uri="{FF2B5EF4-FFF2-40B4-BE49-F238E27FC236}">
                <a16:creationId xmlns:a16="http://schemas.microsoft.com/office/drawing/2014/main" id="{E0CA7744-D45C-4557-9198-C8C3E1E04FF0}"/>
              </a:ext>
            </a:extLst>
          </p:cNvPr>
          <p:cNvSpPr/>
          <p:nvPr/>
        </p:nvSpPr>
        <p:spPr>
          <a:xfrm>
            <a:off x="9203986" y="2558642"/>
            <a:ext cx="1459685" cy="1843475"/>
          </a:xfrm>
          <a:prstGeom prst="can">
            <a:avLst>
              <a:gd name="adj" fmla="val 2442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A71B9-F326-4298-B0AD-489AAC2FFA5F}"/>
              </a:ext>
            </a:extLst>
          </p:cNvPr>
          <p:cNvSpPr txBox="1"/>
          <p:nvPr/>
        </p:nvSpPr>
        <p:spPr>
          <a:xfrm>
            <a:off x="9396933" y="3187626"/>
            <a:ext cx="1073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  격</a:t>
            </a:r>
            <a:endParaRPr lang="en-US" altLang="ko-KR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저장소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7422EFC-E47C-49AB-A6BB-20FD13E47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621" y="2819346"/>
            <a:ext cx="1219306" cy="121930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BD7B39AF-5B37-4C3D-A7E3-C49230B83874}"/>
              </a:ext>
            </a:extLst>
          </p:cNvPr>
          <p:cNvSpPr/>
          <p:nvPr/>
        </p:nvSpPr>
        <p:spPr>
          <a:xfrm rot="5400000">
            <a:off x="4797193" y="3412649"/>
            <a:ext cx="227694" cy="19628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AF973733-D996-4A83-B66D-D91FD33A77B9}"/>
              </a:ext>
            </a:extLst>
          </p:cNvPr>
          <p:cNvSpPr/>
          <p:nvPr/>
        </p:nvSpPr>
        <p:spPr>
          <a:xfrm rot="5400000">
            <a:off x="8866808" y="3382235"/>
            <a:ext cx="227694" cy="19628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C1C243-B132-4BFE-986C-1413E3B307AE}"/>
              </a:ext>
            </a:extLst>
          </p:cNvPr>
          <p:cNvSpPr txBox="1"/>
          <p:nvPr/>
        </p:nvSpPr>
        <p:spPr>
          <a:xfrm>
            <a:off x="3745113" y="3023346"/>
            <a:ext cx="1096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commit</a:t>
            </a:r>
            <a:endParaRPr lang="ko-KR" altLang="en-US" sz="2000" dirty="0">
              <a:solidFill>
                <a:srgbClr val="FFD24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C89F66-0A3C-4AB6-B55F-BECD63B78905}"/>
              </a:ext>
            </a:extLst>
          </p:cNvPr>
          <p:cNvSpPr txBox="1"/>
          <p:nvPr/>
        </p:nvSpPr>
        <p:spPr>
          <a:xfrm>
            <a:off x="8365609" y="2908203"/>
            <a:ext cx="74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push</a:t>
            </a:r>
            <a:endParaRPr lang="ko-KR" altLang="en-US" sz="2000" dirty="0">
              <a:solidFill>
                <a:srgbClr val="FFD24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04ACD3-FE1A-47A3-8F75-A7EA86403CAE}"/>
              </a:ext>
            </a:extLst>
          </p:cNvPr>
          <p:cNvSpPr/>
          <p:nvPr/>
        </p:nvSpPr>
        <p:spPr>
          <a:xfrm>
            <a:off x="908297" y="1293774"/>
            <a:ext cx="103748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4. 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푸시 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(push)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자신의 로컬 저장소에 추가한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커밋을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원격 저장소에 업로드</a:t>
            </a:r>
            <a:endParaRPr lang="ko-KR" altLang="en-US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D4D994B-73A7-4690-81CB-F21CACA0109B}"/>
              </a:ext>
            </a:extLst>
          </p:cNvPr>
          <p:cNvSpPr/>
          <p:nvPr/>
        </p:nvSpPr>
        <p:spPr>
          <a:xfrm>
            <a:off x="5351995" y="2807858"/>
            <a:ext cx="1384245" cy="8258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8F965F-554A-6B41-B1B0-23505A7FD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56" y="2657824"/>
            <a:ext cx="1576322" cy="15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8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BF2C76-2192-4891-98C8-8BF3921A9579}"/>
              </a:ext>
            </a:extLst>
          </p:cNvPr>
          <p:cNvGrpSpPr/>
          <p:nvPr/>
        </p:nvGrpSpPr>
        <p:grpSpPr>
          <a:xfrm>
            <a:off x="233668" y="160402"/>
            <a:ext cx="1497423" cy="863055"/>
            <a:chOff x="233668" y="160402"/>
            <a:chExt cx="1497423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FE1C63-BEA4-4C83-92F9-2D10824CA3C9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2F2E01-4E87-421F-9650-4679A723C584}"/>
                </a:ext>
              </a:extLst>
            </p:cNvPr>
            <p:cNvSpPr txBox="1"/>
            <p:nvPr/>
          </p:nvSpPr>
          <p:spPr>
            <a:xfrm>
              <a:off x="257611" y="160402"/>
              <a:ext cx="14734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7F6A9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P1-5</a:t>
              </a: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Git</a:t>
              </a:r>
              <a:r>
                <a:rPr lang="ko-KR" altLang="en-US" sz="24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 용어</a:t>
              </a:r>
              <a:endParaRPr lang="en-US" altLang="ko-KR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2E1A4-C3DD-48D9-82FA-95A72FBE1954}"/>
              </a:ext>
            </a:extLst>
          </p:cNvPr>
          <p:cNvSpPr/>
          <p:nvPr/>
        </p:nvSpPr>
        <p:spPr>
          <a:xfrm>
            <a:off x="2865237" y="928649"/>
            <a:ext cx="88229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5. 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풀 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(pull)</a:t>
            </a:r>
            <a:endParaRPr lang="en-US" altLang="ko-KR" sz="600" dirty="0">
              <a:solidFill>
                <a:srgbClr val="FFD243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원격 저장소의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변경된 내용을 로컬 저장소로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받아오는 것</a:t>
            </a:r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BB80A-1C6D-43F4-8D86-1CEC50263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13" y="1946958"/>
            <a:ext cx="7568334" cy="43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54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P1-5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용어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2E1A4-C3DD-48D9-82FA-95A72FBE1954}"/>
              </a:ext>
            </a:extLst>
          </p:cNvPr>
          <p:cNvSpPr/>
          <p:nvPr/>
        </p:nvSpPr>
        <p:spPr>
          <a:xfrm>
            <a:off x="941853" y="1244288"/>
            <a:ext cx="88229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6.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리셋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(Reset)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–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커밋한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내용을 되돌릴 때 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커밋이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삭제 된다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.)</a:t>
            </a:r>
          </a:p>
          <a:p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hard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돌아가려는 이력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이후의 모든 내용을 지워 버림 </a:t>
            </a:r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soft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돌아가려는 이력 이후의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커밋이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지워지지만 다시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커밋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할 수 있는 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index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상태로 남아있는것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.(stage)</a:t>
            </a:r>
          </a:p>
          <a:p>
            <a:endParaRPr lang="en-US" altLang="ko-KR" sz="5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Mixed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돌아가려는 이력 이후의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커밋이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지워지지만 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working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copy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에서 남아있는것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5023B4-8A85-2E45-9516-57E4A7793BA3}"/>
              </a:ext>
            </a:extLst>
          </p:cNvPr>
          <p:cNvSpPr/>
          <p:nvPr/>
        </p:nvSpPr>
        <p:spPr>
          <a:xfrm>
            <a:off x="941853" y="3436169"/>
            <a:ext cx="8822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7. 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되돌리기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(Revert)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– 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이전 이력은 그대로 있고 </a:t>
            </a:r>
            <a:r>
              <a:rPr lang="ko-KR" altLang="en-US" sz="16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커밋만을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되돌리는 것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EC4682-1ADB-4A26-9725-8E1F3DF6AAC8}"/>
              </a:ext>
            </a:extLst>
          </p:cNvPr>
          <p:cNvSpPr/>
          <p:nvPr/>
        </p:nvSpPr>
        <p:spPr>
          <a:xfrm>
            <a:off x="941853" y="4150723"/>
            <a:ext cx="64152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언제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reset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하고 언제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revert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하는가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</a:p>
          <a:p>
            <a:endParaRPr lang="en-US" altLang="ko-KR" sz="5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Reset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은 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하기 이전에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필요 없는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커밋들을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삭제 할 수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Revert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이미 원격 저장소에 </a:t>
            </a:r>
            <a:r>
              <a:rPr lang="en-US" altLang="ko-KR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push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한경우에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되돌릴 수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474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P1-5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용어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2E1A4-C3DD-48D9-82FA-95A72FBE1954}"/>
              </a:ext>
            </a:extLst>
          </p:cNvPr>
          <p:cNvSpPr/>
          <p:nvPr/>
        </p:nvSpPr>
        <p:spPr>
          <a:xfrm>
            <a:off x="941853" y="1588237"/>
            <a:ext cx="75226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8. </a:t>
            </a:r>
            <a:r>
              <a:rPr lang="ko-KR" altLang="en-US" sz="2400" dirty="0" err="1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브랜치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(Branch)</a:t>
            </a:r>
          </a:p>
          <a:p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안전하게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격리된 상태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만들어 주는 것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코드 작업을 하다가 실험적인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새로운 기능을 만들고자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할때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브랜치를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만들어서</a:t>
            </a:r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원래 코드와는 상관없이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독립적으로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개발을 할 수 있게 해준다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완성이 된 후에는 쉽게 병합 할 수 있다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브랜치를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새로 하나 만드는 것은 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41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바이트 크기의 파일을 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(40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자와 줄 바꿈 문자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하나 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만드는 것에 불과하기 때문에 만들기도 쉽고 지우기도 쉽다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그리고 매우 빠르다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050" name="Picture 2" descr="git branchì ëí ì´ë¯¸ì§ ê²ìê²°ê³¼">
            <a:extLst>
              <a:ext uri="{FF2B5EF4-FFF2-40B4-BE49-F238E27FC236}">
                <a16:creationId xmlns:a16="http://schemas.microsoft.com/office/drawing/2014/main" id="{0A84DAEA-3F30-4D00-A5C9-E2B315DB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22800" y="2633364"/>
            <a:ext cx="5483970" cy="159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855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C3F98BF-6442-4E8C-B94A-5AD73A09B051}"/>
              </a:ext>
            </a:extLst>
          </p:cNvPr>
          <p:cNvSpPr/>
          <p:nvPr/>
        </p:nvSpPr>
        <p:spPr>
          <a:xfrm>
            <a:off x="3797010" y="2655508"/>
            <a:ext cx="938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Part1. </a:t>
            </a:r>
            <a:endParaRPr lang="ko-KR" altLang="en-US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585CD1-3A5A-8C49-B65E-80D3E441E778}"/>
              </a:ext>
            </a:extLst>
          </p:cNvPr>
          <p:cNvGrpSpPr/>
          <p:nvPr/>
        </p:nvGrpSpPr>
        <p:grpSpPr>
          <a:xfrm>
            <a:off x="3395908" y="2855563"/>
            <a:ext cx="5244523" cy="1107996"/>
            <a:chOff x="3395908" y="2855563"/>
            <a:chExt cx="5244523" cy="110799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4CD4003-B207-234F-B7A6-C01DE9410CA1}"/>
                </a:ext>
              </a:extLst>
            </p:cNvPr>
            <p:cNvGrpSpPr/>
            <p:nvPr/>
          </p:nvGrpSpPr>
          <p:grpSpPr>
            <a:xfrm>
              <a:off x="3395908" y="2855563"/>
              <a:ext cx="4999082" cy="1107996"/>
              <a:chOff x="3395908" y="2855563"/>
              <a:chExt cx="4999082" cy="110799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3B6F15-A94F-4AC0-BF31-44F4B4C48EEB}"/>
                  </a:ext>
                </a:extLst>
              </p:cNvPr>
              <p:cNvSpPr txBox="1"/>
              <p:nvPr/>
            </p:nvSpPr>
            <p:spPr>
              <a:xfrm>
                <a:off x="3797010" y="2855563"/>
                <a:ext cx="459798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4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Git</a:t>
                </a:r>
                <a:r>
                  <a:rPr lang="ko-KR" altLang="en-US" sz="54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과 </a:t>
                </a:r>
                <a:r>
                  <a:rPr lang="en-US" altLang="ko-KR" sz="5400" dirty="0" err="1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Github</a:t>
                </a:r>
                <a:r>
                  <a:rPr lang="en-US" altLang="ko-KR" sz="54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?</a:t>
                </a:r>
                <a:r>
                  <a:rPr lang="en-US" altLang="ko-KR" sz="6600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 </a:t>
                </a:r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812D7628-485B-46F4-8392-C07FBB750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5908" y="3055618"/>
                <a:ext cx="0" cy="711039"/>
              </a:xfrm>
              <a:prstGeom prst="line">
                <a:avLst/>
              </a:prstGeom>
              <a:ln w="28575">
                <a:solidFill>
                  <a:schemeClr val="bg1">
                    <a:alpha val="7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016627F-9E09-4417-B841-C554DEF2B80D}"/>
                </a:ext>
              </a:extLst>
            </p:cNvPr>
            <p:cNvCxnSpPr>
              <a:cxnSpLocks/>
            </p:cNvCxnSpPr>
            <p:nvPr/>
          </p:nvCxnSpPr>
          <p:spPr>
            <a:xfrm>
              <a:off x="8640431" y="3055618"/>
              <a:ext cx="0" cy="711039"/>
            </a:xfrm>
            <a:prstGeom prst="line">
              <a:avLst/>
            </a:prstGeom>
            <a:ln w="28575">
              <a:solidFill>
                <a:schemeClr val="bg1">
                  <a:alpha val="7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072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P1-5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용어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2E1A4-C3DD-48D9-82FA-95A72FBE1954}"/>
              </a:ext>
            </a:extLst>
          </p:cNvPr>
          <p:cNvSpPr/>
          <p:nvPr/>
        </p:nvSpPr>
        <p:spPr>
          <a:xfrm>
            <a:off x="994351" y="1588237"/>
            <a:ext cx="88229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9. 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병합 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(merge)</a:t>
            </a:r>
          </a:p>
          <a:p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브랜치를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합치는 것</a:t>
            </a:r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서로 다른 파일을 수정 했을 </a:t>
            </a:r>
            <a:r>
              <a:rPr lang="ko-KR" altLang="en-US" sz="16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떄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충돌없이 쉽게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병합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된다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서로 겹치는 부분을 수정 했을 때 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충돌이 일어나고 사용자에게 </a:t>
            </a:r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		     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충돌된 부분을 수정하도록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위임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한다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이러한 충돌을 예방하기 위해서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지속적으로 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master </a:t>
            </a:r>
            <a:r>
              <a:rPr lang="ko-KR" altLang="en-US" sz="16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브랜치의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변화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</a:t>
            </a:r>
            <a:endParaRPr lang="en-US" altLang="ko-KR" sz="16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가져와 충돌이 나는 부분들을 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수시로 제거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하면서 충돌을 최소화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하도록 한다</a:t>
            </a:r>
            <a:r>
              <a: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en-US" altLang="ko-KR" sz="16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7A1553-D4DC-44E3-B52B-37719AD7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087" y="1244288"/>
            <a:ext cx="3999390" cy="228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32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P1-5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용어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92E1A4-C3DD-48D9-82FA-95A72FBE1954}"/>
              </a:ext>
            </a:extLst>
          </p:cNvPr>
          <p:cNvSpPr/>
          <p:nvPr/>
        </p:nvSpPr>
        <p:spPr>
          <a:xfrm>
            <a:off x="941853" y="1244288"/>
            <a:ext cx="882293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10. 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리 베이스 </a:t>
            </a:r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(Rebase)</a:t>
            </a:r>
          </a:p>
          <a:p>
            <a:endParaRPr lang="en-US" altLang="ko-KR" sz="16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재배치하다</a:t>
            </a:r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리베이스는 기본적으로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커밋들을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모아서 복사한 뒤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다른 곳에 </a:t>
            </a:r>
            <a:r>
              <a:rPr lang="ko-KR" altLang="en-US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떨궈 놓는 것입니다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커밋들의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흐름을 보기 좋게 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 줄로 만들 수 있다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리베이스를 쓰면 저장소의 </a:t>
            </a:r>
            <a:r>
              <a:rPr lang="ko-KR" altLang="en-US" sz="14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커밋</a:t>
            </a:r>
            <a:r>
              <a:rPr lang="ko-KR" altLang="en-US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로그와 이력이 한결 깨끗해집니다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4098" name="Picture 2" descr="git rebaseì ëí ì´ë¯¸ì§ ê²ìê²°ê³¼">
            <a:extLst>
              <a:ext uri="{FF2B5EF4-FFF2-40B4-BE49-F238E27FC236}">
                <a16:creationId xmlns:a16="http://schemas.microsoft.com/office/drawing/2014/main" id="{E72D7551-B51E-4074-9E31-4E249C94D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712" y="1600073"/>
            <a:ext cx="3477859" cy="265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EBEA0A-30F9-4631-B35A-406C7381359E}"/>
              </a:ext>
            </a:extLst>
          </p:cNvPr>
          <p:cNvSpPr/>
          <p:nvPr/>
        </p:nvSpPr>
        <p:spPr>
          <a:xfrm>
            <a:off x="994351" y="4622497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white"/>
                </a:solidFill>
                <a:latin typeface="KoPub돋움체 Bold" charset="0"/>
                <a:ea typeface="KoPub돋움체 Bold" charset="0"/>
              </a:rPr>
              <a:t>하던 일</a:t>
            </a:r>
            <a:r>
              <a:rPr lang="ko-KR" altLang="en-US" dirty="0">
                <a:solidFill>
                  <a:srgbClr val="FFC000"/>
                </a:solidFill>
                <a:latin typeface="KoPub돋움체 Bold" charset="0"/>
                <a:ea typeface="KoPub돋움체 Bold" charset="0"/>
              </a:rPr>
              <a:t> </a:t>
            </a:r>
            <a:r>
              <a:rPr lang="ko-KR" altLang="en-US" sz="1600" dirty="0">
                <a:solidFill>
                  <a:prstClr val="white"/>
                </a:solidFill>
                <a:latin typeface="KoPub돋움체 Bold" charset="0"/>
                <a:ea typeface="KoPub돋움체 Bold" charset="0"/>
              </a:rPr>
              <a:t>넣어두기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997D8C-71CD-4F04-84B8-68523020A00F}"/>
              </a:ext>
            </a:extLst>
          </p:cNvPr>
          <p:cNvSpPr/>
          <p:nvPr/>
        </p:nvSpPr>
        <p:spPr>
          <a:xfrm>
            <a:off x="941853" y="4118332"/>
            <a:ext cx="2331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11. </a:t>
            </a:r>
            <a:r>
              <a:rPr lang="ko-KR" altLang="en-US" sz="2400" dirty="0" err="1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스태쉬</a:t>
            </a:r>
            <a:r>
              <a:rPr lang="ko-KR" altLang="en-US" sz="2400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solidFill>
                  <a:srgbClr val="FFD243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(Stash)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225317-FDBB-494F-B40A-234C5F00CD17}"/>
              </a:ext>
            </a:extLst>
          </p:cNvPr>
          <p:cNvSpPr/>
          <p:nvPr/>
        </p:nvSpPr>
        <p:spPr>
          <a:xfrm>
            <a:off x="941853" y="502631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>
              <a:defRPr/>
            </a:pPr>
            <a:r>
              <a:rPr lang="ko-KR" altLang="en-US" sz="1600" dirty="0" err="1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브랜치</a:t>
            </a:r>
            <a:r>
              <a:rPr lang="ko-KR" altLang="en-US" sz="1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하기에는 애매한 워킹 디렉토리에 남아있는 수정사항들을</a:t>
            </a:r>
            <a:endParaRPr lang="en-US" altLang="ko-KR" sz="1600" dirty="0">
              <a:solidFill>
                <a:prstClr val="whit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일시적으로 백업하고 워킹 디렉토리를 깨끗한 상태로 유지하는 것</a:t>
            </a:r>
            <a:r>
              <a:rPr lang="en-US" altLang="ko-KR" sz="1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>
              <a:defRPr/>
            </a:pPr>
            <a:r>
              <a:rPr lang="en-US" altLang="ko-KR" sz="1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Rebase</a:t>
            </a:r>
            <a:r>
              <a:rPr lang="ko-KR" altLang="en-US" sz="1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나 </a:t>
            </a:r>
            <a:r>
              <a:rPr lang="en-US" altLang="ko-KR" sz="1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pull </a:t>
            </a:r>
            <a:r>
              <a:rPr lang="ko-KR" altLang="en-US" sz="1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같은 작업을 정상적으로 할 수 있다</a:t>
            </a:r>
            <a:r>
              <a:rPr lang="en-US" altLang="ko-KR" sz="1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algn="ctr" eaLnBrk="0"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</a:t>
            </a:r>
            <a:endParaRPr lang="ko-KR" altLang="en-US" sz="16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729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벡터그래픽, 플레이트이(가) 표시된 사진&#10;&#10;자동 생성된 설명">
            <a:extLst>
              <a:ext uri="{FF2B5EF4-FFF2-40B4-BE49-F238E27FC236}">
                <a16:creationId xmlns:a16="http://schemas.microsoft.com/office/drawing/2014/main" id="{C45C39CB-73FD-43C8-B23F-8727388361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88" y="1856376"/>
            <a:ext cx="1254054" cy="125405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P1-4</a:t>
            </a:r>
          </a:p>
          <a:p>
            <a:r>
              <a:rPr lang="en-US" altLang="ko-KR" sz="24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Github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개념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A881B-50ED-4928-96E7-EC7898547829}"/>
              </a:ext>
            </a:extLst>
          </p:cNvPr>
          <p:cNvSpPr txBox="1"/>
          <p:nvPr/>
        </p:nvSpPr>
        <p:spPr>
          <a:xfrm>
            <a:off x="798321" y="1774644"/>
            <a:ext cx="18630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Github</a:t>
            </a:r>
            <a:endParaRPr lang="en-US" altLang="ko-KR" sz="4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2C78D-9A64-4968-A532-A7E36FEC313F}"/>
              </a:ext>
            </a:extLst>
          </p:cNvPr>
          <p:cNvSpPr txBox="1"/>
          <p:nvPr/>
        </p:nvSpPr>
        <p:spPr>
          <a:xfrm>
            <a:off x="798321" y="2483403"/>
            <a:ext cx="90124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Git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통해 사용 중인 프로젝트를 지원하는 </a:t>
            </a:r>
            <a:r>
              <a:rPr lang="ko-KR" altLang="en-US" sz="28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 호스팅 서비스</a:t>
            </a:r>
            <a:endParaRPr lang="en-US" altLang="ko-KR" sz="28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깃 허브는 저장소를 설치하지 않고 자체적으로 사용이 가능하며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개발자끼리 여러 질문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답변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이슈 사항을 기록하는 페이지를 제공한다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깃 허브는 깃 기반의 단순한 저장소가 아닌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모든 개발자들과 소통을 할 수 있는 </a:t>
            </a:r>
            <a:r>
              <a: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커뮤니티 공간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1" name="Picture 2" descr="ê´ë ¨ ì´ë¯¸ì§">
            <a:extLst>
              <a:ext uri="{FF2B5EF4-FFF2-40B4-BE49-F238E27FC236}">
                <a16:creationId xmlns:a16="http://schemas.microsoft.com/office/drawing/2014/main" id="{32F9F2A7-E8C6-484D-A46A-4CCD223A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13" y="1749628"/>
            <a:ext cx="684306" cy="68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254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265C02-E3D3-4578-A601-FDCD2D28A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06" y="806219"/>
            <a:ext cx="6693988" cy="135952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3F98BF-6442-4E8C-B94A-5AD73A09B051}"/>
              </a:ext>
            </a:extLst>
          </p:cNvPr>
          <p:cNvSpPr/>
          <p:nvPr/>
        </p:nvSpPr>
        <p:spPr>
          <a:xfrm>
            <a:off x="2985099" y="628025"/>
            <a:ext cx="938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Part2.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12D7628-485B-46F4-8392-C07FBB7507C1}"/>
              </a:ext>
            </a:extLst>
          </p:cNvPr>
          <p:cNvCxnSpPr>
            <a:cxnSpLocks/>
          </p:cNvCxnSpPr>
          <p:nvPr/>
        </p:nvCxnSpPr>
        <p:spPr>
          <a:xfrm>
            <a:off x="2713618" y="1028135"/>
            <a:ext cx="0" cy="711039"/>
          </a:xfrm>
          <a:prstGeom prst="line">
            <a:avLst/>
          </a:prstGeom>
          <a:ln w="28575">
            <a:solidFill>
              <a:schemeClr val="bg1">
                <a:alpha val="7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016627F-9E09-4417-B841-C554DEF2B80D}"/>
              </a:ext>
            </a:extLst>
          </p:cNvPr>
          <p:cNvCxnSpPr>
            <a:cxnSpLocks/>
          </p:cNvCxnSpPr>
          <p:nvPr/>
        </p:nvCxnSpPr>
        <p:spPr>
          <a:xfrm>
            <a:off x="9434605" y="1028135"/>
            <a:ext cx="0" cy="711039"/>
          </a:xfrm>
          <a:prstGeom prst="line">
            <a:avLst/>
          </a:prstGeom>
          <a:ln w="28575">
            <a:solidFill>
              <a:schemeClr val="bg1">
                <a:alpha val="7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DB88E6-88A8-4937-8541-815AEA80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1D8EA0-183E-4129-88C1-83EC20F224F7}"/>
              </a:ext>
            </a:extLst>
          </p:cNvPr>
          <p:cNvGrpSpPr/>
          <p:nvPr/>
        </p:nvGrpSpPr>
        <p:grpSpPr>
          <a:xfrm>
            <a:off x="2656785" y="2065077"/>
            <a:ext cx="7029432" cy="4031873"/>
            <a:chOff x="2508851" y="1848293"/>
            <a:chExt cx="7029432" cy="403187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F8CAE14-6DA9-4EC0-887E-B82CB8696937}"/>
                </a:ext>
              </a:extLst>
            </p:cNvPr>
            <p:cNvSpPr/>
            <p:nvPr/>
          </p:nvSpPr>
          <p:spPr>
            <a:xfrm>
              <a:off x="2508851" y="1848293"/>
              <a:ext cx="7029432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P2-1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SourceTree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의 개념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P2-2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설치 방법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Github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가입 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</a:t>
              </a:r>
              <a:r>
                <a:rPr lang="en-US" altLang="ko-KR" sz="1400" dirty="0"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38-39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Github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저장소 생성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</a:t>
              </a:r>
              <a:r>
                <a:rPr lang="en-US" altLang="ko-KR" sz="1400" dirty="0"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40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SourceTree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설치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</a:t>
              </a:r>
              <a:r>
                <a:rPr lang="en-US" altLang="ko-KR" sz="1400" dirty="0"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41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SourceTree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실행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클론 만들기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)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</a:t>
              </a:r>
              <a:r>
                <a:rPr lang="en-US" altLang="ko-KR" sz="1400" dirty="0"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42-43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초기 화면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44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add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45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commit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46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push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47-48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pull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49-57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branch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58-67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checkout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62-63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4D6FDBC-6DF3-45FF-A334-D82806FDC3A3}"/>
                </a:ext>
              </a:extLst>
            </p:cNvPr>
            <p:cNvSpPr/>
            <p:nvPr/>
          </p:nvSpPr>
          <p:spPr>
            <a:xfrm>
              <a:off x="6275512" y="3711467"/>
              <a:ext cx="3103380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merge (Fast forward)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68-71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merge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72-81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reset 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82-87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revert   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88-91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강제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push  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92-93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강제 초기화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94-96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rebase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97-106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- stash      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FFAFA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107-121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AFA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82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AA2563-9608-43A4-B8BC-72E74F20C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9" y="1624924"/>
            <a:ext cx="3767655" cy="117663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264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SourceTree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의 개념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2DC26-BD97-465D-8F97-0195E16537AF}"/>
              </a:ext>
            </a:extLst>
          </p:cNvPr>
          <p:cNvSpPr txBox="1"/>
          <p:nvPr/>
        </p:nvSpPr>
        <p:spPr>
          <a:xfrm>
            <a:off x="798321" y="2483403"/>
            <a:ext cx="88761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: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사용자가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Git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을 쉽게 사용할 수 있도록 돕는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GUI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프로그램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깃을 사용할 때 어려운 점은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90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년대 해커와 같이 명령어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커맨드 라인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를 사용하여 접근해야 하는 것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 마치 윈도우에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CMD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SQL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을 로그인하여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테이블을 관리하는 것과 같다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  낯선 명령어를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GUI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로 시각화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하여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사용자의 어려움을 해결하고자 만들어진 것이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소스트리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4098" name="Picture 2" descr="ê´ë ¨ ì´ë¯¸ì§">
            <a:extLst>
              <a:ext uri="{FF2B5EF4-FFF2-40B4-BE49-F238E27FC236}">
                <a16:creationId xmlns:a16="http://schemas.microsoft.com/office/drawing/2014/main" id="{BC889289-E1DD-4B03-8117-6C0F305F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91" y="1745955"/>
            <a:ext cx="691651" cy="69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8DC8C5-26FE-4775-8F73-B8E25242A74D}"/>
              </a:ext>
            </a:extLst>
          </p:cNvPr>
          <p:cNvSpPr/>
          <p:nvPr/>
        </p:nvSpPr>
        <p:spPr>
          <a:xfrm>
            <a:off x="6899960" y="2213239"/>
            <a:ext cx="36114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1" u="none" strike="noStrike" kern="1200" cap="none" spc="0" normalizeH="0" baseline="0" noProof="0" dirty="0">
                <a:ln>
                  <a:noFill/>
                </a:ln>
                <a:solidFill>
                  <a:srgbClr val="FFDB69">
                    <a:alpha val="32000"/>
                  </a:srgbClr>
                </a:solidFill>
                <a:effectLst/>
                <a:uLnTx/>
                <a:uFillTx/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+mn-cs"/>
              </a:rPr>
              <a:t>Graphical User Interface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srgbClr val="FFDB69">
                  <a:alpha val="32000"/>
                </a:srgbClr>
              </a:solidFill>
              <a:effectLst/>
              <a:uLnTx/>
              <a:uFillTx/>
              <a:latin typeface="더페이스샵 잉크립퀴드체" panose="03050503000000000000" pitchFamily="66" charset="-127"/>
              <a:ea typeface="더페이스샵 잉크립퀴드체" panose="03050503000000000000" pitchFamily="66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0D022B-0C10-4EE1-AA13-43849983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887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3244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 방법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en-US" altLang="ko-K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Github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가입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CC43C0-4050-4666-AB1F-F5CA0F8F780F}"/>
              </a:ext>
            </a:extLst>
          </p:cNvPr>
          <p:cNvGrpSpPr/>
          <p:nvPr/>
        </p:nvGrpSpPr>
        <p:grpSpPr>
          <a:xfrm>
            <a:off x="233668" y="1271630"/>
            <a:ext cx="5134038" cy="3266398"/>
            <a:chOff x="1258373" y="1444545"/>
            <a:chExt cx="5134038" cy="32663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BF38D9-F529-4B6E-9761-8DC02F2CF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503" r="3284" b="17763"/>
            <a:stretch/>
          </p:blipFill>
          <p:spPr>
            <a:xfrm>
              <a:off x="1369855" y="1813877"/>
              <a:ext cx="5022556" cy="289706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0BF3F30-4B64-40C2-A541-EC36ABD9BC0B}"/>
                </a:ext>
              </a:extLst>
            </p:cNvPr>
            <p:cNvSpPr/>
            <p:nvPr/>
          </p:nvSpPr>
          <p:spPr>
            <a:xfrm>
              <a:off x="1258373" y="1444545"/>
              <a:ext cx="46368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①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github.com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에 접속 후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,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[Sign up]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버튼 클릭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24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6E3CB8-1CE8-4226-ACD2-631BD767A3D4}"/>
              </a:ext>
            </a:extLst>
          </p:cNvPr>
          <p:cNvGrpSpPr/>
          <p:nvPr/>
        </p:nvGrpSpPr>
        <p:grpSpPr>
          <a:xfrm>
            <a:off x="6192003" y="322976"/>
            <a:ext cx="5051166" cy="5954365"/>
            <a:chOff x="6509074" y="-46356"/>
            <a:chExt cx="5051166" cy="59543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B33CDA-E23A-4FDD-A95B-156D0416B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48" t="7707" r="48752" b="2875"/>
            <a:stretch/>
          </p:blipFill>
          <p:spPr>
            <a:xfrm>
              <a:off x="6620557" y="624980"/>
              <a:ext cx="2890847" cy="528302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582683-FABD-45CC-872E-29F05B3A5881}"/>
                </a:ext>
              </a:extLst>
            </p:cNvPr>
            <p:cNvSpPr/>
            <p:nvPr/>
          </p:nvSpPr>
          <p:spPr>
            <a:xfrm>
              <a:off x="6509074" y="-46356"/>
              <a:ext cx="340971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② 정보 입력 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D24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   [Create an account]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버튼 클릭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9B72D02-5F88-49E3-B111-4B6ED74C3F71}"/>
                </a:ext>
              </a:extLst>
            </p:cNvPr>
            <p:cNvSpPr/>
            <p:nvPr/>
          </p:nvSpPr>
          <p:spPr>
            <a:xfrm>
              <a:off x="9525709" y="2252048"/>
              <a:ext cx="11689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*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닉네임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30A64F-2123-48A7-87DC-1060F5A88BE4}"/>
                </a:ext>
              </a:extLst>
            </p:cNvPr>
            <p:cNvSpPr/>
            <p:nvPr/>
          </p:nvSpPr>
          <p:spPr>
            <a:xfrm>
              <a:off x="9525709" y="2627700"/>
              <a:ext cx="20345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*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이메일 주소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(id)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24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0F81C2-033F-4D31-85A0-0996EC4F5385}"/>
                </a:ext>
              </a:extLst>
            </p:cNvPr>
            <p:cNvSpPr/>
            <p:nvPr/>
          </p:nvSpPr>
          <p:spPr>
            <a:xfrm>
              <a:off x="9525709" y="2987363"/>
              <a:ext cx="13708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*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비밀번호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1A1D1A4-B126-4713-A12A-4333AE20C1C3}"/>
                </a:ext>
              </a:extLst>
            </p:cNvPr>
            <p:cNvSpPr/>
            <p:nvPr/>
          </p:nvSpPr>
          <p:spPr>
            <a:xfrm>
              <a:off x="9574481" y="4098330"/>
              <a:ext cx="15376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계정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소개글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24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64C9A-FE70-4BFF-AC37-4F413772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914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3244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 방법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en-US" altLang="ko-K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Github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가입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69F2B4-AF16-4DBF-B3F7-B54BD843BCBF}"/>
              </a:ext>
            </a:extLst>
          </p:cNvPr>
          <p:cNvGrpSpPr/>
          <p:nvPr/>
        </p:nvGrpSpPr>
        <p:grpSpPr>
          <a:xfrm>
            <a:off x="1572877" y="809515"/>
            <a:ext cx="7420115" cy="5238970"/>
            <a:chOff x="1572877" y="809515"/>
            <a:chExt cx="7420115" cy="523897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5A43C13-4E19-4B26-9664-59C5E6BDAF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74" t="13913" r="34014" b="666"/>
            <a:stretch/>
          </p:blipFill>
          <p:spPr>
            <a:xfrm>
              <a:off x="4672668" y="809515"/>
              <a:ext cx="4320324" cy="523897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65DC7D-D421-46E0-AF30-7A65731AE6AA}"/>
                </a:ext>
              </a:extLst>
            </p:cNvPr>
            <p:cNvSpPr/>
            <p:nvPr/>
          </p:nvSpPr>
          <p:spPr>
            <a:xfrm>
              <a:off x="1572877" y="2967335"/>
              <a:ext cx="259641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③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D24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‘Free’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오픈 저장소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)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선택 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D24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[Continue]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버튼 클릭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B5586A-D1A1-462D-B219-A38668C6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2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4137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 방법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en-US" altLang="ko-KR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Github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저장소 생성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923F77-3675-430E-BA66-0878A9EC43E3}"/>
              </a:ext>
            </a:extLst>
          </p:cNvPr>
          <p:cNvGrpSpPr/>
          <p:nvPr/>
        </p:nvGrpSpPr>
        <p:grpSpPr>
          <a:xfrm>
            <a:off x="185477" y="1268374"/>
            <a:ext cx="4342984" cy="2674521"/>
            <a:chOff x="185477" y="1268374"/>
            <a:chExt cx="4342984" cy="267452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65DC7D-D421-46E0-AF30-7A65731AE6AA}"/>
                </a:ext>
              </a:extLst>
            </p:cNvPr>
            <p:cNvSpPr/>
            <p:nvPr/>
          </p:nvSpPr>
          <p:spPr>
            <a:xfrm>
              <a:off x="185477" y="1268374"/>
              <a:ext cx="43429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① 메인 화면에서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[Start a project]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버튼 클릭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9AF7EA2-DC0E-4D5E-AE19-2A8564FA9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84" t="1" r="34040" b="42146"/>
            <a:stretch/>
          </p:blipFill>
          <p:spPr>
            <a:xfrm>
              <a:off x="344024" y="1637706"/>
              <a:ext cx="4020774" cy="2305189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5ADB6F-5910-49FD-A7EC-9B9FC3BE0D6E}"/>
              </a:ext>
            </a:extLst>
          </p:cNvPr>
          <p:cNvGrpSpPr/>
          <p:nvPr/>
        </p:nvGrpSpPr>
        <p:grpSpPr>
          <a:xfrm>
            <a:off x="4983181" y="1268374"/>
            <a:ext cx="6717671" cy="4407982"/>
            <a:chOff x="4983181" y="1268374"/>
            <a:chExt cx="6717671" cy="44079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6D6A6E-09F0-475C-9BB3-51FB0FE21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768"/>
            <a:stretch/>
          </p:blipFill>
          <p:spPr>
            <a:xfrm>
              <a:off x="5091601" y="1616028"/>
              <a:ext cx="4849354" cy="406032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5A1172-78F9-43E3-95FF-85E4F40E14F0}"/>
                </a:ext>
              </a:extLst>
            </p:cNvPr>
            <p:cNvSpPr/>
            <p:nvPr/>
          </p:nvSpPr>
          <p:spPr>
            <a:xfrm>
              <a:off x="4983181" y="1268374"/>
              <a:ext cx="27494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② 저장소 정보 입력 후 생성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2B00C59-1387-488F-BBE3-6305DD843F79}"/>
                </a:ext>
              </a:extLst>
            </p:cNvPr>
            <p:cNvSpPr/>
            <p:nvPr/>
          </p:nvSpPr>
          <p:spPr>
            <a:xfrm>
              <a:off x="10060659" y="2567411"/>
              <a:ext cx="16401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*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저장소 이름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1EED7F1-7F34-44CA-B189-E2D2574A53B3}"/>
                </a:ext>
              </a:extLst>
            </p:cNvPr>
            <p:cNvSpPr/>
            <p:nvPr/>
          </p:nvSpPr>
          <p:spPr>
            <a:xfrm>
              <a:off x="10060659" y="3214762"/>
              <a:ext cx="1604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저장소 설명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B14023-DCAF-43BD-89DB-EB41C8A3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216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38669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설치 방법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SourceTree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설치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800934-D127-4213-933E-22BB7AC32B82}"/>
              </a:ext>
            </a:extLst>
          </p:cNvPr>
          <p:cNvGrpSpPr/>
          <p:nvPr/>
        </p:nvGrpSpPr>
        <p:grpSpPr>
          <a:xfrm>
            <a:off x="233668" y="1858275"/>
            <a:ext cx="4552098" cy="3183510"/>
            <a:chOff x="233668" y="1858275"/>
            <a:chExt cx="4552098" cy="318351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65DC7D-D421-46E0-AF30-7A65731AE6AA}"/>
                </a:ext>
              </a:extLst>
            </p:cNvPr>
            <p:cNvSpPr/>
            <p:nvPr/>
          </p:nvSpPr>
          <p:spPr>
            <a:xfrm>
              <a:off x="233668" y="1858275"/>
              <a:ext cx="353064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①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sourcetree.com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접속 후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   [Download for Windows]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버튼 클릭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0E71D0-E4D2-4F47-9585-57F823E21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07" r="10414" b="22448"/>
            <a:stretch/>
          </p:blipFill>
          <p:spPr>
            <a:xfrm>
              <a:off x="233668" y="2443050"/>
              <a:ext cx="4552098" cy="2598735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505114-B908-4C53-BECF-8076A1CA73BA}"/>
              </a:ext>
            </a:extLst>
          </p:cNvPr>
          <p:cNvGrpSpPr/>
          <p:nvPr/>
        </p:nvGrpSpPr>
        <p:grpSpPr>
          <a:xfrm>
            <a:off x="4994172" y="2104496"/>
            <a:ext cx="3442609" cy="2436577"/>
            <a:chOff x="4994172" y="2104496"/>
            <a:chExt cx="3442609" cy="243657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EB6F433-F68E-46DF-935F-4578D9CF10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469" t="47941" r="28737" b="14773"/>
            <a:stretch/>
          </p:blipFill>
          <p:spPr>
            <a:xfrm>
              <a:off x="5170505" y="2443050"/>
              <a:ext cx="3089944" cy="209802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910426-7756-4A09-B5C1-B34A18C5696D}"/>
                </a:ext>
              </a:extLst>
            </p:cNvPr>
            <p:cNvSpPr/>
            <p:nvPr/>
          </p:nvSpPr>
          <p:spPr>
            <a:xfrm>
              <a:off x="4994172" y="2104496"/>
              <a:ext cx="34426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②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체크박스 선택 후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, [Download]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클릭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54F85F-FD8D-45DB-B4F2-CC35EC0F188A}"/>
              </a:ext>
            </a:extLst>
          </p:cNvPr>
          <p:cNvGrpSpPr/>
          <p:nvPr/>
        </p:nvGrpSpPr>
        <p:grpSpPr>
          <a:xfrm>
            <a:off x="8461948" y="1981385"/>
            <a:ext cx="3422616" cy="3198899"/>
            <a:chOff x="8461948" y="1981385"/>
            <a:chExt cx="3422616" cy="319889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FA4D06-4C70-4AE7-8BD5-CBA90979B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340" t="3893" r="31689" b="33427"/>
            <a:stretch/>
          </p:blipFill>
          <p:spPr>
            <a:xfrm>
              <a:off x="9189284" y="2335216"/>
              <a:ext cx="2496362" cy="2477760"/>
            </a:xfrm>
            <a:prstGeom prst="ellipse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8D67228-8E22-4C25-9E2C-B30395CA76DC}"/>
                </a:ext>
              </a:extLst>
            </p:cNvPr>
            <p:cNvSpPr/>
            <p:nvPr/>
          </p:nvSpPr>
          <p:spPr>
            <a:xfrm>
              <a:off x="8461948" y="3312486"/>
              <a:ext cx="5084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…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FD4FD36-D4E1-4627-B617-B118E8B8F553}"/>
                </a:ext>
              </a:extLst>
            </p:cNvPr>
            <p:cNvSpPr/>
            <p:nvPr/>
          </p:nvSpPr>
          <p:spPr>
            <a:xfrm>
              <a:off x="9366947" y="1981385"/>
              <a:ext cx="2141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③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Bitbucket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계정 생성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3E2F1B-1CBD-467E-B260-0434C750D602}"/>
                </a:ext>
              </a:extLst>
            </p:cNvPr>
            <p:cNvSpPr txBox="1"/>
            <p:nvPr/>
          </p:nvSpPr>
          <p:spPr>
            <a:xfrm>
              <a:off x="8990363" y="4903285"/>
              <a:ext cx="2894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※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회원 가입시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SKIP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버튼 누르면 편하게 가입</a:t>
              </a: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48C73-3A74-4B2E-B34E-B495D428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832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F5EE47-1AE9-4EF6-B7F1-7F68E11EB91B}"/>
              </a:ext>
            </a:extLst>
          </p:cNvPr>
          <p:cNvSpPr txBox="1"/>
          <p:nvPr/>
        </p:nvSpPr>
        <p:spPr>
          <a:xfrm>
            <a:off x="257611" y="160402"/>
            <a:ext cx="2864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이용 예시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초기 화면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177373-1033-4E0E-9C04-88DBB33E1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19" y="1309243"/>
            <a:ext cx="8955761" cy="472665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C63337-416F-40E0-B962-849DB3FA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16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BC618EA-3015-45B1-9083-10BF8F22E447}"/>
              </a:ext>
            </a:extLst>
          </p:cNvPr>
          <p:cNvSpPr txBox="1"/>
          <p:nvPr/>
        </p:nvSpPr>
        <p:spPr>
          <a:xfrm>
            <a:off x="4111322" y="2476150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한 줄로 표현한다면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380DE-AD23-4E7F-859F-C3DA0D897606}"/>
              </a:ext>
            </a:extLst>
          </p:cNvPr>
          <p:cNvSpPr txBox="1"/>
          <p:nvPr/>
        </p:nvSpPr>
        <p:spPr>
          <a:xfrm>
            <a:off x="3724998" y="3212300"/>
            <a:ext cx="4629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ko-KR" altLang="en-US" sz="40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분산버전관리시스템”</a:t>
            </a:r>
            <a:endParaRPr lang="en-US" altLang="ko-KR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B5F4755-4719-47E5-8EE2-32E68D35479A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6DAADC-0AFA-4566-AB99-12CE84183CDB}"/>
              </a:ext>
            </a:extLst>
          </p:cNvPr>
          <p:cNvSpPr txBox="1"/>
          <p:nvPr/>
        </p:nvSpPr>
        <p:spPr>
          <a:xfrm>
            <a:off x="257611" y="160402"/>
            <a:ext cx="2779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개념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발전과정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36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5750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이용 예시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SourceTree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실행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클론 만들기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C83AAA-AE00-402F-86F3-8FF1828025D9}"/>
              </a:ext>
            </a:extLst>
          </p:cNvPr>
          <p:cNvGrpSpPr/>
          <p:nvPr/>
        </p:nvGrpSpPr>
        <p:grpSpPr>
          <a:xfrm>
            <a:off x="142211" y="1680604"/>
            <a:ext cx="2488182" cy="1184541"/>
            <a:chOff x="59767" y="2069643"/>
            <a:chExt cx="2768282" cy="131788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65DC7D-D421-46E0-AF30-7A65731AE6AA}"/>
                </a:ext>
              </a:extLst>
            </p:cNvPr>
            <p:cNvSpPr/>
            <p:nvPr/>
          </p:nvSpPr>
          <p:spPr>
            <a:xfrm>
              <a:off x="59767" y="2069643"/>
              <a:ext cx="2768282" cy="376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①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[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파일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] – [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복제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/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생성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]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클릭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0A81F38-9716-4E27-88FA-C63AC100B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7535" b="84725"/>
            <a:stretch/>
          </p:blipFill>
          <p:spPr>
            <a:xfrm>
              <a:off x="257611" y="2446310"/>
              <a:ext cx="2372597" cy="941219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57FDA7E-5611-48F3-903F-72599B868753}"/>
              </a:ext>
            </a:extLst>
          </p:cNvPr>
          <p:cNvCxnSpPr>
            <a:cxnSpLocks/>
          </p:cNvCxnSpPr>
          <p:nvPr/>
        </p:nvCxnSpPr>
        <p:spPr>
          <a:xfrm>
            <a:off x="7625593" y="3846682"/>
            <a:ext cx="1736521" cy="0"/>
          </a:xfrm>
          <a:prstGeom prst="line">
            <a:avLst/>
          </a:prstGeom>
          <a:ln w="19050">
            <a:solidFill>
              <a:srgbClr val="7F6A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E6A59A-02C9-4D85-9B6E-FC87AC8B9468}"/>
              </a:ext>
            </a:extLst>
          </p:cNvPr>
          <p:cNvGrpSpPr/>
          <p:nvPr/>
        </p:nvGrpSpPr>
        <p:grpSpPr>
          <a:xfrm>
            <a:off x="2773006" y="719589"/>
            <a:ext cx="9200467" cy="5043648"/>
            <a:chOff x="2630393" y="719589"/>
            <a:chExt cx="9200467" cy="504364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DA337C-F355-4FB1-A27C-F26D0E7CD312}"/>
                </a:ext>
              </a:extLst>
            </p:cNvPr>
            <p:cNvSpPr/>
            <p:nvPr/>
          </p:nvSpPr>
          <p:spPr>
            <a:xfrm>
              <a:off x="7172212" y="3494128"/>
              <a:ext cx="4658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… 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Github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저장소 주소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붙여넣기 후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, [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탐색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]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클릭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DA6165-787F-47D0-A05D-5DF7F6CDA8C5}"/>
                </a:ext>
              </a:extLst>
            </p:cNvPr>
            <p:cNvSpPr/>
            <p:nvPr/>
          </p:nvSpPr>
          <p:spPr>
            <a:xfrm>
              <a:off x="7172212" y="3878298"/>
              <a:ext cx="4105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→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 [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내 문서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]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아래에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로컬 저장소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자동 생성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71ED9A4-5498-4372-8706-7188278E0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28" t="39572" r="18118" b="33113"/>
            <a:stretch/>
          </p:blipFill>
          <p:spPr>
            <a:xfrm>
              <a:off x="7589748" y="1055250"/>
              <a:ext cx="3679244" cy="1809895"/>
            </a:xfrm>
            <a:prstGeom prst="rect">
              <a:avLst/>
            </a:prstGeom>
            <a:ln w="57150">
              <a:solidFill>
                <a:srgbClr val="7F6A9E"/>
              </a:solidFill>
            </a:ln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56D094C-479B-4AF0-8543-5F4653E11D4C}"/>
                </a:ext>
              </a:extLst>
            </p:cNvPr>
            <p:cNvGrpSpPr/>
            <p:nvPr/>
          </p:nvGrpSpPr>
          <p:grpSpPr>
            <a:xfrm>
              <a:off x="2630393" y="1661785"/>
              <a:ext cx="4443611" cy="4101452"/>
              <a:chOff x="3458818" y="1331809"/>
              <a:chExt cx="4443611" cy="4101452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139233A-FB5F-4C15-81D1-D3FDD61B15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44967" b="9715"/>
              <a:stretch/>
            </p:blipFill>
            <p:spPr>
              <a:xfrm>
                <a:off x="3557026" y="1679100"/>
                <a:ext cx="4345403" cy="3754161"/>
              </a:xfrm>
              <a:prstGeom prst="rect">
                <a:avLst/>
              </a:prstGeom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9035DAE-D1B1-4E0C-85A1-DC2E6BCCCA7F}"/>
                  </a:ext>
                </a:extLst>
              </p:cNvPr>
              <p:cNvSpPr/>
              <p:nvPr/>
            </p:nvSpPr>
            <p:spPr>
              <a:xfrm>
                <a:off x="3892492" y="3212983"/>
                <a:ext cx="3070370" cy="2244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1B70175-CA18-4DA7-8939-5C917732AB53}"/>
                  </a:ext>
                </a:extLst>
              </p:cNvPr>
              <p:cNvSpPr/>
              <p:nvPr/>
            </p:nvSpPr>
            <p:spPr>
              <a:xfrm>
                <a:off x="3892492" y="3620785"/>
                <a:ext cx="3070370" cy="2244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F58FB2E-3C71-4376-B509-1FB93FC1B165}"/>
                  </a:ext>
                </a:extLst>
              </p:cNvPr>
              <p:cNvSpPr/>
              <p:nvPr/>
            </p:nvSpPr>
            <p:spPr>
              <a:xfrm>
                <a:off x="3458818" y="1331809"/>
                <a:ext cx="43107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243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② </a:t>
                </a:r>
                <a:r>
                  <a:rPr kumimoji="0" lang="en-US" altLang="ko-K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D243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Github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243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243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원격 저장소를 로컬 저장소와 연동</a:t>
                </a: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66E6064-5536-46EE-A398-8A48E2C4A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3853" y="3028427"/>
              <a:ext cx="0" cy="335558"/>
            </a:xfrm>
            <a:prstGeom prst="line">
              <a:avLst/>
            </a:prstGeom>
            <a:ln w="38100">
              <a:solidFill>
                <a:srgbClr val="7F6A9E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EE03F0-0B1C-4BCA-9EBD-AC7553DBBB07}"/>
                </a:ext>
              </a:extLst>
            </p:cNvPr>
            <p:cNvSpPr txBox="1"/>
            <p:nvPr/>
          </p:nvSpPr>
          <p:spPr>
            <a:xfrm>
              <a:off x="7403214" y="719589"/>
              <a:ext cx="4052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※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Github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저장소 홈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[Clone or download] –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주소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(.git)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복사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8ED83D-3F00-44EC-B385-36C61D3AE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941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45F7CA-9C8A-4E60-8FA8-CC0986E6B54D}"/>
              </a:ext>
            </a:extLst>
          </p:cNvPr>
          <p:cNvGrpSpPr/>
          <p:nvPr/>
        </p:nvGrpSpPr>
        <p:grpSpPr>
          <a:xfrm>
            <a:off x="442169" y="1360481"/>
            <a:ext cx="3354701" cy="3126624"/>
            <a:chOff x="693266" y="1536649"/>
            <a:chExt cx="3354701" cy="312662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DA337C-F355-4FB1-A27C-F26D0E7CD312}"/>
                </a:ext>
              </a:extLst>
            </p:cNvPr>
            <p:cNvSpPr/>
            <p:nvPr/>
          </p:nvSpPr>
          <p:spPr>
            <a:xfrm>
              <a:off x="693266" y="1536649"/>
              <a:ext cx="335470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③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Web Editor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설치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D24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    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(ex: Atom, Notepad++, Edit plus …)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D243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8E25E3D-A899-431A-A684-9F83EB40B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625" r="24091"/>
            <a:stretch/>
          </p:blipFill>
          <p:spPr>
            <a:xfrm>
              <a:off x="747035" y="2149262"/>
              <a:ext cx="3179013" cy="251401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0E87697-49E4-4612-BAEF-2B99F062FF62}"/>
              </a:ext>
            </a:extLst>
          </p:cNvPr>
          <p:cNvGrpSpPr/>
          <p:nvPr/>
        </p:nvGrpSpPr>
        <p:grpSpPr>
          <a:xfrm>
            <a:off x="3956261" y="1360481"/>
            <a:ext cx="7742397" cy="4845087"/>
            <a:chOff x="3612312" y="1360481"/>
            <a:chExt cx="7742397" cy="484508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DAE0854-3991-45F1-A28B-1A225C7BF168}"/>
                </a:ext>
              </a:extLst>
            </p:cNvPr>
            <p:cNvGrpSpPr/>
            <p:nvPr/>
          </p:nvGrpSpPr>
          <p:grpSpPr>
            <a:xfrm>
              <a:off x="3612312" y="1360481"/>
              <a:ext cx="4229235" cy="4845087"/>
              <a:chOff x="3813269" y="1337259"/>
              <a:chExt cx="4229235" cy="484508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0F39552-FA59-4217-86C5-EC0AE5351909}"/>
                  </a:ext>
                </a:extLst>
              </p:cNvPr>
              <p:cNvGrpSpPr/>
              <p:nvPr/>
            </p:nvGrpSpPr>
            <p:grpSpPr>
              <a:xfrm>
                <a:off x="3813269" y="1337259"/>
                <a:ext cx="4229235" cy="4558914"/>
                <a:chOff x="6171500" y="1595981"/>
                <a:chExt cx="4229235" cy="4558914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0BA2AD80-2A8E-4ACC-BA8D-F011268B4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992" t="5439" b="34576"/>
                <a:stretch/>
              </p:blipFill>
              <p:spPr>
                <a:xfrm>
                  <a:off x="6505913" y="3131880"/>
                  <a:ext cx="3812720" cy="3023015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25197A4-C6BA-4AAF-B961-0DC783F8E861}"/>
                    </a:ext>
                  </a:extLst>
                </p:cNvPr>
                <p:cNvSpPr/>
                <p:nvPr/>
              </p:nvSpPr>
              <p:spPr>
                <a:xfrm>
                  <a:off x="6171500" y="1595981"/>
                  <a:ext cx="422923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D243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④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D243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Editor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D243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를 이용하여 로컬 저장소 폴더 안에</a:t>
                  </a:r>
                  <a:endPara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243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D243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    임의의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D243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html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D243"/>
                      </a:solidFill>
                      <a:effectLst/>
                      <a:uLnTx/>
                      <a:uFillTx/>
                      <a:latin typeface="KoPub돋움체 Bold" panose="02020603020101020101" pitchFamily="18" charset="-127"/>
                      <a:ea typeface="KoPub돋움체 Bold" panose="02020603020101020101" pitchFamily="18" charset="-127"/>
                      <a:cs typeface="+mn-cs"/>
                    </a:rPr>
                    <a:t>파일 생성</a:t>
                  </a:r>
                  <a:endPara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D243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endParaRPr>
                </a:p>
              </p:txBody>
            </p:sp>
          </p:grp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BE845C8-6989-49F4-ACBC-1F5D345A9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9106" t="5491" b="83360"/>
              <a:stretch/>
            </p:blipFill>
            <p:spPr>
              <a:xfrm>
                <a:off x="4147682" y="1983590"/>
                <a:ext cx="3812720" cy="50794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74B531-C465-4EDF-A350-ADA6CE9309D0}"/>
                  </a:ext>
                </a:extLst>
              </p:cNvPr>
              <p:cNvSpPr txBox="1"/>
              <p:nvPr/>
            </p:nvSpPr>
            <p:spPr>
              <a:xfrm>
                <a:off x="4755823" y="2465502"/>
                <a:ext cx="26803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1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번 파일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</a:t>
                </a:r>
                <a:r>
                  <a:rPr kumimoji="0" lang="en-US" altLang="ko-K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github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와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sourcetree.html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29E640-5948-4CD1-8827-90A35540C442}"/>
                  </a:ext>
                </a:extLst>
              </p:cNvPr>
              <p:cNvSpPr txBox="1"/>
              <p:nvPr/>
            </p:nvSpPr>
            <p:spPr>
              <a:xfrm>
                <a:off x="5112416" y="5905347"/>
                <a:ext cx="26803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2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번 파일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hellokitri.html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B33EE32-558A-426F-8993-53F03E288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3005" b="72483"/>
            <a:stretch/>
          </p:blipFill>
          <p:spPr>
            <a:xfrm>
              <a:off x="8851493" y="2968902"/>
              <a:ext cx="2503216" cy="1980602"/>
            </a:xfrm>
            <a:prstGeom prst="rect">
              <a:avLst/>
            </a:prstGeom>
          </p:spPr>
        </p:pic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D04C71F3-7831-4CCC-8330-E85127A8B1C6}"/>
                </a:ext>
              </a:extLst>
            </p:cNvPr>
            <p:cNvSpPr/>
            <p:nvPr/>
          </p:nvSpPr>
          <p:spPr>
            <a:xfrm>
              <a:off x="7952763" y="2004168"/>
              <a:ext cx="595619" cy="3915226"/>
            </a:xfrm>
            <a:prstGeom prst="rightBrace">
              <a:avLst>
                <a:gd name="adj1" fmla="val 70305"/>
                <a:gd name="adj2" fmla="val 50857"/>
              </a:avLst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50693D-D126-4AC3-A7D9-05E3C46B5F18}"/>
                </a:ext>
              </a:extLst>
            </p:cNvPr>
            <p:cNvSpPr txBox="1"/>
            <p:nvPr/>
          </p:nvSpPr>
          <p:spPr>
            <a:xfrm>
              <a:off x="9120043" y="4949504"/>
              <a:ext cx="19661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로컬 저장소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‘hello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kitri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’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구조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CA0CA65-8EF9-4CD9-8C33-1F7F5D292F41}"/>
              </a:ext>
            </a:extLst>
          </p:cNvPr>
          <p:cNvSpPr txBox="1"/>
          <p:nvPr/>
        </p:nvSpPr>
        <p:spPr>
          <a:xfrm>
            <a:off x="257611" y="160402"/>
            <a:ext cx="5750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이용 예시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SourceTree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실행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클론 만들기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CB61A8-963B-4289-90B5-BC4DE6D3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779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851C1C-E2FA-41A1-8ADC-396B2982296A}"/>
              </a:ext>
            </a:extLst>
          </p:cNvPr>
          <p:cNvGrpSpPr/>
          <p:nvPr/>
        </p:nvGrpSpPr>
        <p:grpSpPr>
          <a:xfrm>
            <a:off x="1641783" y="1199626"/>
            <a:ext cx="8908433" cy="5175375"/>
            <a:chOff x="1641783" y="1199626"/>
            <a:chExt cx="8908433" cy="517537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C97FA92-93C9-4A93-91AA-C4AE1F09B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1783" y="1199626"/>
              <a:ext cx="8908433" cy="51753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4017B5-E8C4-4BEA-9AC7-46BB40290B5A}"/>
                </a:ext>
              </a:extLst>
            </p:cNvPr>
            <p:cNvSpPr txBox="1"/>
            <p:nvPr/>
          </p:nvSpPr>
          <p:spPr>
            <a:xfrm>
              <a:off x="3101108" y="4267629"/>
              <a:ext cx="29948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※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에디터에서 저장한 파일을</a:t>
              </a:r>
              <a:endPara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  자동으로 확인 가능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2473459-1900-41B2-BDB8-5A7E2CC00561}"/>
                </a:ext>
              </a:extLst>
            </p:cNvPr>
            <p:cNvSpPr/>
            <p:nvPr/>
          </p:nvSpPr>
          <p:spPr>
            <a:xfrm>
              <a:off x="4545806" y="3712369"/>
              <a:ext cx="1004888" cy="1381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FC4311-3BC7-450B-9394-9012B82228F7}"/>
                </a:ext>
              </a:extLst>
            </p:cNvPr>
            <p:cNvSpPr txBox="1"/>
            <p:nvPr/>
          </p:nvSpPr>
          <p:spPr>
            <a:xfrm>
              <a:off x="4441868" y="3404592"/>
              <a:ext cx="3695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① 생성한 파일을 스테이지에 올리기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(add)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F5EE47-1AE9-4EF6-B7F1-7F68E11EB91B}"/>
              </a:ext>
            </a:extLst>
          </p:cNvPr>
          <p:cNvSpPr txBox="1"/>
          <p:nvPr/>
        </p:nvSpPr>
        <p:spPr>
          <a:xfrm>
            <a:off x="257611" y="160402"/>
            <a:ext cx="3634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이용 예시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스테이지에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add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C16C14-10AA-4EDC-B598-1C6620A1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486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02130A9-4955-4EC9-9B2A-E650C7E8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83" y="1199627"/>
            <a:ext cx="8908433" cy="51753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EAD10A-F8F6-4E3B-8A3E-C35095215716}"/>
              </a:ext>
            </a:extLst>
          </p:cNvPr>
          <p:cNvSpPr/>
          <p:nvPr/>
        </p:nvSpPr>
        <p:spPr>
          <a:xfrm>
            <a:off x="4274820" y="4674215"/>
            <a:ext cx="32766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①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메시지 작성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첫 줄은 간단한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커밋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내용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한 줄 비우고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다음 줄에 자세한 내용 작성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5BD06C-797A-46F0-A97C-B0C1F53DA98C}"/>
              </a:ext>
            </a:extLst>
          </p:cNvPr>
          <p:cNvSpPr/>
          <p:nvPr/>
        </p:nvSpPr>
        <p:spPr>
          <a:xfrm>
            <a:off x="8865093" y="5428136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②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버튼 클릭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904E6-76D0-4ACC-8B4E-FB7C56816DE8}"/>
              </a:ext>
            </a:extLst>
          </p:cNvPr>
          <p:cNvSpPr txBox="1"/>
          <p:nvPr/>
        </p:nvSpPr>
        <p:spPr>
          <a:xfrm>
            <a:off x="257611" y="160402"/>
            <a:ext cx="4507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이용 예시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로컬 저장소에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commit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D55F1-C215-4047-96DB-7975C26A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916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8645A8-27F3-42D5-940A-4E76808335BD}"/>
              </a:ext>
            </a:extLst>
          </p:cNvPr>
          <p:cNvGrpSpPr/>
          <p:nvPr/>
        </p:nvGrpSpPr>
        <p:grpSpPr>
          <a:xfrm>
            <a:off x="1641783" y="1207247"/>
            <a:ext cx="8908433" cy="5210727"/>
            <a:chOff x="1641783" y="1207247"/>
            <a:chExt cx="8908433" cy="52107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4EC7845-AB8C-4AF6-9A55-10873F55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1783" y="1207247"/>
              <a:ext cx="8908433" cy="521072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CB39F92-59CF-409F-84FD-59AD32D6A6AF}"/>
                </a:ext>
              </a:extLst>
            </p:cNvPr>
            <p:cNvSpPr/>
            <p:nvPr/>
          </p:nvSpPr>
          <p:spPr>
            <a:xfrm>
              <a:off x="2532873" y="2090576"/>
              <a:ext cx="17155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①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push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버튼 클릭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43E4E96-AD16-4E34-921E-4739AA3A5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232" t="24021" r="26167" b="8767"/>
            <a:stretch/>
          </p:blipFill>
          <p:spPr>
            <a:xfrm>
              <a:off x="4666800" y="2308078"/>
              <a:ext cx="4050480" cy="334267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7AB386-3C80-474C-AE29-0C7226CAE11A}"/>
                </a:ext>
              </a:extLst>
            </p:cNvPr>
            <p:cNvSpPr/>
            <p:nvPr/>
          </p:nvSpPr>
          <p:spPr>
            <a:xfrm>
              <a:off x="7329990" y="5085236"/>
              <a:ext cx="12971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②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push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하기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068308-5E73-4B30-8F04-A066F877D655}"/>
              </a:ext>
            </a:extLst>
          </p:cNvPr>
          <p:cNvSpPr txBox="1"/>
          <p:nvPr/>
        </p:nvSpPr>
        <p:spPr>
          <a:xfrm>
            <a:off x="257611" y="160402"/>
            <a:ext cx="4164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이용 예시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원격 저장소에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push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5FEE05-8974-4A15-AAF4-FFA685B3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60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4164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이용 예시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ko-KR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원격 저장소에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push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ACFB53-D6EC-4617-BDC4-9EA6B750D423}"/>
              </a:ext>
            </a:extLst>
          </p:cNvPr>
          <p:cNvGrpSpPr/>
          <p:nvPr/>
        </p:nvGrpSpPr>
        <p:grpSpPr>
          <a:xfrm>
            <a:off x="895365" y="1421667"/>
            <a:ext cx="2819398" cy="2479774"/>
            <a:chOff x="381000" y="1551207"/>
            <a:chExt cx="2819398" cy="24797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E78073F-7BA8-482F-98E5-4464E5FF9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875" b="67798"/>
            <a:stretch/>
          </p:blipFill>
          <p:spPr>
            <a:xfrm>
              <a:off x="381000" y="1889761"/>
              <a:ext cx="2819398" cy="214122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D586704-ACE3-4BC3-AB2D-C4AA3FA7E0F4}"/>
                </a:ext>
              </a:extLst>
            </p:cNvPr>
            <p:cNvSpPr/>
            <p:nvPr/>
          </p:nvSpPr>
          <p:spPr>
            <a:xfrm>
              <a:off x="381000" y="1551207"/>
              <a:ext cx="27735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①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Github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접속 후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저장소 클릭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B4A70DA-2009-4C43-9691-B3A2837798BB}"/>
              </a:ext>
            </a:extLst>
          </p:cNvPr>
          <p:cNvGrpSpPr/>
          <p:nvPr/>
        </p:nvGrpSpPr>
        <p:grpSpPr>
          <a:xfrm>
            <a:off x="5087585" y="1421667"/>
            <a:ext cx="6098576" cy="4808663"/>
            <a:chOff x="4394165" y="1551207"/>
            <a:chExt cx="6098576" cy="480866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08F0484-7C61-422E-8B66-FD4567FD5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047" y="1889761"/>
              <a:ext cx="6052694" cy="447010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F589F2-F2DD-4914-A110-7553ED6733AD}"/>
                </a:ext>
              </a:extLst>
            </p:cNvPr>
            <p:cNvSpPr/>
            <p:nvPr/>
          </p:nvSpPr>
          <p:spPr>
            <a:xfrm>
              <a:off x="4394165" y="1551207"/>
              <a:ext cx="50123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②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commit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한 파일들이 저장되어 있는 것을 확인할 수 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D243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.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D243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1C3DF1-058A-4053-8549-8E2721FFD522}"/>
                </a:ext>
              </a:extLst>
            </p:cNvPr>
            <p:cNvSpPr/>
            <p:nvPr/>
          </p:nvSpPr>
          <p:spPr>
            <a:xfrm>
              <a:off x="4882936" y="2606577"/>
              <a:ext cx="41676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①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[commits]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버튼 클릭 시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커밋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로그 확인 가능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37E006-4A8F-4CDB-9FEF-0C20B3B690C5}"/>
                </a:ext>
              </a:extLst>
            </p:cNvPr>
            <p:cNvSpPr/>
            <p:nvPr/>
          </p:nvSpPr>
          <p:spPr>
            <a:xfrm>
              <a:off x="4652486" y="3742848"/>
              <a:ext cx="5421154" cy="5319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6EC2D4-E81A-4558-90F8-BEDCAA8CC484}"/>
                </a:ext>
              </a:extLst>
            </p:cNvPr>
            <p:cNvSpPr txBox="1"/>
            <p:nvPr/>
          </p:nvSpPr>
          <p:spPr>
            <a:xfrm>
              <a:off x="7623997" y="4274819"/>
              <a:ext cx="2449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②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GitHub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에 커밋한 파일들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ACAC31-E6DC-430A-A663-B59237C2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596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C:/Users/Administrator/AppData/Roaming/PolarisOffice/ETemp/17340_5264464/image1.JPG">
            <a:extLst>
              <a:ext uri="{FF2B5EF4-FFF2-40B4-BE49-F238E27FC236}">
                <a16:creationId xmlns:a16="http://schemas.microsoft.com/office/drawing/2014/main" id="{8864B935-B84D-4C46-A605-43B22D2F63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9FE1C63-BEA4-4C83-92F9-2D10824CA3C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2F2E01-4E87-421F-9650-4679A723C584}"/>
              </a:ext>
            </a:extLst>
          </p:cNvPr>
          <p:cNvSpPr txBox="1"/>
          <p:nvPr/>
        </p:nvSpPr>
        <p:spPr>
          <a:xfrm>
            <a:off x="257611" y="160402"/>
            <a:ext cx="2194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P2-3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이용 예시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– 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pull</a:t>
            </a:r>
            <a:endParaRPr kumimoji="0" lang="en-US" altLang="ko-KR" sz="12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808C3-1AE1-4EE9-B760-91F4A951D2A2}"/>
              </a:ext>
            </a:extLst>
          </p:cNvPr>
          <p:cNvSpPr txBox="1">
            <a:spLocks/>
          </p:cNvSpPr>
          <p:nvPr/>
        </p:nvSpPr>
        <p:spPr>
          <a:xfrm>
            <a:off x="7920000" y="1080000"/>
            <a:ext cx="2058577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작업 전 내용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4B8452-00EE-400F-AA81-CC260E81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419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95430F7-67A0-4772-9D05-DAF3185C719A}"/>
              </a:ext>
            </a:extLst>
          </p:cNvPr>
          <p:cNvGrpSpPr/>
          <p:nvPr/>
        </p:nvGrpSpPr>
        <p:grpSpPr>
          <a:xfrm>
            <a:off x="233668" y="160402"/>
            <a:ext cx="2218775" cy="863055"/>
            <a:chOff x="233668" y="160402"/>
            <a:chExt cx="2218775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FE1C63-BEA4-4C83-92F9-2D10824CA3C9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2F2E01-4E87-421F-9650-4679A723C584}"/>
                </a:ext>
              </a:extLst>
            </p:cNvPr>
            <p:cNvSpPr txBox="1"/>
            <p:nvPr/>
          </p:nvSpPr>
          <p:spPr>
            <a:xfrm>
              <a:off x="257611" y="160402"/>
              <a:ext cx="21948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pull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pic>
        <p:nvPicPr>
          <p:cNvPr id="28" name="그림 27" descr="C:/Users/Administrator/AppData/Roaming/PolarisOffice/ETemp/17340_5264464/image2.JPG">
            <a:extLst>
              <a:ext uri="{FF2B5EF4-FFF2-40B4-BE49-F238E27FC236}">
                <a16:creationId xmlns:a16="http://schemas.microsoft.com/office/drawing/2014/main" id="{0AB2E996-E014-4195-921D-FE8A307E785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3886D3-8C86-42FF-BD39-BC73752422D9}"/>
              </a:ext>
            </a:extLst>
          </p:cNvPr>
          <p:cNvSpPr/>
          <p:nvPr/>
        </p:nvSpPr>
        <p:spPr>
          <a:xfrm>
            <a:off x="1509308" y="1470323"/>
            <a:ext cx="448965" cy="440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9808C3-1AE1-4EE9-B760-91F4A951D2A2}"/>
              </a:ext>
            </a:extLst>
          </p:cNvPr>
          <p:cNvSpPr txBox="1">
            <a:spLocks/>
          </p:cNvSpPr>
          <p:nvPr/>
        </p:nvSpPr>
        <p:spPr>
          <a:xfrm>
            <a:off x="7920000" y="1080000"/>
            <a:ext cx="3720890" cy="83099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 학원에서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작업한내용을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두번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커밋한 후 push를 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E99BBC-5485-4DBC-984D-3DF09A4027C9}"/>
              </a:ext>
            </a:extLst>
          </p:cNvPr>
          <p:cNvGrpSpPr/>
          <p:nvPr/>
        </p:nvGrpSpPr>
        <p:grpSpPr>
          <a:xfrm>
            <a:off x="4987311" y="2346590"/>
            <a:ext cx="6857968" cy="2104223"/>
            <a:chOff x="4987311" y="2346590"/>
            <a:chExt cx="6857968" cy="2104223"/>
          </a:xfrm>
        </p:grpSpPr>
        <p:pic>
          <p:nvPicPr>
            <p:cNvPr id="31" name="그림 30" descr="C:/Users/Administrator/AppData/Roaming/PolarisOffice/ETemp/17340_5264464/image3.JPG">
              <a:extLst>
                <a:ext uri="{FF2B5EF4-FFF2-40B4-BE49-F238E27FC236}">
                  <a16:creationId xmlns:a16="http://schemas.microsoft.com/office/drawing/2014/main" id="{329B70F6-4286-4FFD-A52C-B3B57AB09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2" t="11090" r="39317" b="64887"/>
            <a:stretch/>
          </p:blipFill>
          <p:spPr>
            <a:xfrm>
              <a:off x="5072595" y="2346590"/>
              <a:ext cx="6598041" cy="21042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F165CD-2F8D-4C98-B6BD-569885F2E317}"/>
                </a:ext>
              </a:extLst>
            </p:cNvPr>
            <p:cNvSpPr txBox="1">
              <a:spLocks/>
            </p:cNvSpPr>
            <p:nvPr/>
          </p:nvSpPr>
          <p:spPr>
            <a:xfrm>
              <a:off x="4987311" y="4042669"/>
              <a:ext cx="6857968" cy="369332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914400" rtl="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3.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원격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브랜치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(origin)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의 위치가 변경되고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 push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가 된 걸 확인할 수 있다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.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948A51-4A67-4FFB-8CA0-AC43D5B3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49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3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2452443" y="2196731"/>
            <a:ext cx="2455117" cy="143798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920000" y="1080000"/>
            <a:ext cx="4010526" cy="120032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3. 원격브랜치인 origin의 위치가 변경되고 push가 된걸 확인할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00"/>
              </a:highligh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C70F2E-858A-4AF0-BB2C-087F19D06D1F}"/>
              </a:ext>
            </a:extLst>
          </p:cNvPr>
          <p:cNvGrpSpPr/>
          <p:nvPr/>
        </p:nvGrpSpPr>
        <p:grpSpPr>
          <a:xfrm>
            <a:off x="233668" y="160402"/>
            <a:ext cx="2218775" cy="863055"/>
            <a:chOff x="233668" y="160402"/>
            <a:chExt cx="2218775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017EB84-8276-4121-B100-F3D11778F060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10BDDA-F8EF-4544-B4B0-5F0308578F5A}"/>
                </a:ext>
              </a:extLst>
            </p:cNvPr>
            <p:cNvSpPr txBox="1"/>
            <p:nvPr/>
          </p:nvSpPr>
          <p:spPr>
            <a:xfrm>
              <a:off x="257611" y="160402"/>
              <a:ext cx="21948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pull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0F2FDB-71DD-4F87-AB1E-1577E241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956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4AF3D72-CAE2-4202-A152-2F0100903036}"/>
              </a:ext>
            </a:extLst>
          </p:cNvPr>
          <p:cNvGrpSpPr/>
          <p:nvPr/>
        </p:nvGrpSpPr>
        <p:grpSpPr>
          <a:xfrm>
            <a:off x="233668" y="160402"/>
            <a:ext cx="2218775" cy="863055"/>
            <a:chOff x="233668" y="160402"/>
            <a:chExt cx="2218775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FE1C63-BEA4-4C83-92F9-2D10824CA3C9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2F2E01-4E87-421F-9650-4679A723C584}"/>
                </a:ext>
              </a:extLst>
            </p:cNvPr>
            <p:cNvSpPr txBox="1"/>
            <p:nvPr/>
          </p:nvSpPr>
          <p:spPr>
            <a:xfrm>
              <a:off x="257611" y="160402"/>
              <a:ext cx="21948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pull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19808C3-1AE1-4EE9-B760-91F4A951D2A2}"/>
              </a:ext>
            </a:extLst>
          </p:cNvPr>
          <p:cNvSpPr txBox="1">
            <a:spLocks/>
          </p:cNvSpPr>
          <p:nvPr/>
        </p:nvSpPr>
        <p:spPr>
          <a:xfrm>
            <a:off x="3586591" y="4082535"/>
            <a:ext cx="561779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4.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커밋하고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푸쉬했던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작업물이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로컬저장소에도 저장 되어있는 모습이다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</a:p>
        </p:txBody>
      </p:sp>
      <p:pic>
        <p:nvPicPr>
          <p:cNvPr id="7" name="그림 6" descr="C:/Users/Administrator/AppData/Roaming/PolarisOffice/ETemp/17340_5264464/image4.JPG">
            <a:extLst>
              <a:ext uri="{FF2B5EF4-FFF2-40B4-BE49-F238E27FC236}">
                <a16:creationId xmlns:a16="http://schemas.microsoft.com/office/drawing/2014/main" id="{6B36884D-A344-450B-A77A-D27A3CECDA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96000" y="1296203"/>
            <a:ext cx="5400000" cy="2520000"/>
          </a:xfrm>
          <a:prstGeom prst="rect">
            <a:avLst/>
          </a:prstGeom>
          <a:noFill/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EB9E0B-E1AF-44C0-9B3E-8876D706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36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681E03-CB1F-4CD6-A166-481F144C860F}"/>
              </a:ext>
            </a:extLst>
          </p:cNvPr>
          <p:cNvSpPr txBox="1"/>
          <p:nvPr/>
        </p:nvSpPr>
        <p:spPr>
          <a:xfrm>
            <a:off x="187544" y="1717438"/>
            <a:ext cx="6923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 버전</a:t>
            </a:r>
            <a:r>
              <a:rPr lang="en-US" altLang="ko-KR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 시스템”</a:t>
            </a:r>
            <a:endParaRPr lang="en-US" altLang="ko-KR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(DVCS, 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Distributed Version Control System)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B57ADA-092F-40A5-B185-AC80503746DC}"/>
              </a:ext>
            </a:extLst>
          </p:cNvPr>
          <p:cNvGrpSpPr/>
          <p:nvPr/>
        </p:nvGrpSpPr>
        <p:grpSpPr>
          <a:xfrm>
            <a:off x="1046207" y="3364243"/>
            <a:ext cx="9309137" cy="2446824"/>
            <a:chOff x="1197209" y="3028802"/>
            <a:chExt cx="9309137" cy="24468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6F9F0C-9617-4C5A-BCAB-2E49E09516D8}"/>
                </a:ext>
              </a:extLst>
            </p:cNvPr>
            <p:cNvSpPr txBox="1"/>
            <p:nvPr/>
          </p:nvSpPr>
          <p:spPr>
            <a:xfrm>
              <a:off x="1197209" y="3028802"/>
              <a:ext cx="9309137" cy="244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당신은 이 문장을 보고 무슨 생각이 들었을까</a:t>
              </a:r>
              <a:r>
                <a:rPr lang="en-US" altLang="ko-KR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? </a:t>
              </a:r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곰곰이 고민해보았다</a:t>
              </a:r>
              <a:r>
                <a:rPr lang="en-US" altLang="ko-KR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분산은 말 그대로 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분산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en-US" altLang="ko-KR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Distributed)</a:t>
              </a:r>
              <a:endParaRPr lang="en-US" altLang="ko-KR" sz="12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r>
                <a:rPr lang="ko-KR" altLang="en-US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멀리 퍼져 나간다</a:t>
              </a:r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는</a:t>
              </a:r>
              <a:r>
                <a:rPr lang="ko-KR" altLang="en-US" sz="14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뜻일 테고</a:t>
              </a:r>
              <a:r>
                <a:rPr lang="en-US" altLang="ko-KR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관리와 시스템은 굳이 얘기하지 않겠다</a:t>
              </a:r>
              <a:r>
                <a:rPr lang="en-US" altLang="ko-KR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 </a:t>
              </a:r>
              <a:endPara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그렇다면 중요한 것은 </a:t>
              </a:r>
              <a:r>
                <a:rPr lang="ko-KR" altLang="en-US" sz="28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버전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(Version)</a:t>
              </a:r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이다</a:t>
              </a:r>
              <a:r>
                <a:rPr lang="en-US" altLang="ko-KR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버전은 여러 가지의 뜻을 함축적으로 담고 있다</a:t>
              </a:r>
              <a:r>
                <a:rPr lang="en-US" altLang="ko-KR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 </a:t>
              </a: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정확한 뜻을 알고 싶어하는 사람들을 위해  우리는 </a:t>
              </a:r>
              <a:r>
                <a:rPr lang="en-US" altLang="ko-KR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googling</a:t>
              </a:r>
              <a:r>
                <a:rPr lang="ko-KR" altLang="en-US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해 보았다</a:t>
              </a:r>
              <a:r>
                <a:rPr lang="en-US" altLang="ko-KR" sz="1400" dirty="0">
                  <a:solidFill>
                    <a:schemeClr val="bg1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13B50F6-A4F2-493F-BCFE-817B3B6AA6D5}"/>
                </a:ext>
              </a:extLst>
            </p:cNvPr>
            <p:cNvCxnSpPr>
              <a:cxnSpLocks/>
            </p:cNvCxnSpPr>
            <p:nvPr/>
          </p:nvCxnSpPr>
          <p:spPr>
            <a:xfrm>
              <a:off x="2877424" y="4832059"/>
              <a:ext cx="1694576" cy="0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EDF5C39-DCC5-4A27-B451-84DD0B23FC7C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C5059E-A4D2-416E-BC44-246C4686F083}"/>
              </a:ext>
            </a:extLst>
          </p:cNvPr>
          <p:cNvSpPr txBox="1"/>
          <p:nvPr/>
        </p:nvSpPr>
        <p:spPr>
          <a:xfrm>
            <a:off x="257611" y="160402"/>
            <a:ext cx="2779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개념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발전과정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9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79D0A80-2043-41CE-8A60-95E964137EFB}"/>
              </a:ext>
            </a:extLst>
          </p:cNvPr>
          <p:cNvGrpSpPr/>
          <p:nvPr/>
        </p:nvGrpSpPr>
        <p:grpSpPr>
          <a:xfrm>
            <a:off x="720000" y="1080000"/>
            <a:ext cx="7200000" cy="5400000"/>
            <a:chOff x="414020" y="702945"/>
            <a:chExt cx="7635875" cy="5058410"/>
          </a:xfrm>
        </p:grpSpPr>
        <p:pic>
          <p:nvPicPr>
            <p:cNvPr id="3" name="그림 2" descr="C:/Users/Administrator/AppData/Roaming/PolarisOffice/ETemp/17340_5264464/image5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14020" y="702945"/>
              <a:ext cx="7635875" cy="5058410"/>
            </a:xfrm>
            <a:prstGeom prst="rect">
              <a:avLst/>
            </a:prstGeom>
            <a:noFill/>
          </p:spPr>
        </p:pic>
        <p:sp>
          <p:nvSpPr>
            <p:cNvPr id="7" name="직사각형 6"/>
            <p:cNvSpPr>
              <a:spLocks/>
            </p:cNvSpPr>
            <p:nvPr/>
          </p:nvSpPr>
          <p:spPr>
            <a:xfrm>
              <a:off x="892175" y="930909"/>
              <a:ext cx="455930" cy="541655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8" name="직사각형 7"/>
            <p:cNvSpPr>
              <a:spLocks/>
            </p:cNvSpPr>
            <p:nvPr/>
          </p:nvSpPr>
          <p:spPr>
            <a:xfrm>
              <a:off x="2252345" y="1838325"/>
              <a:ext cx="1854835" cy="163195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9" name="직사각형 8"/>
            <p:cNvSpPr>
              <a:spLocks/>
            </p:cNvSpPr>
            <p:nvPr/>
          </p:nvSpPr>
          <p:spPr>
            <a:xfrm>
              <a:off x="2320925" y="2094865"/>
              <a:ext cx="966470" cy="163195"/>
            </a:xfrm>
            <a:prstGeom prst="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marR="0" lvl="0" indent="0" algn="ctr" defTabSz="914400" rtl="0" eaLnBrk="0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sp>
        <p:nvSpPr>
          <p:cNvPr id="16" name="TextBox 15"/>
          <p:cNvSpPr txBox="1">
            <a:spLocks/>
          </p:cNvSpPr>
          <p:nvPr/>
        </p:nvSpPr>
        <p:spPr>
          <a:xfrm>
            <a:off x="7920000" y="1080000"/>
            <a:ext cx="4641059" cy="230832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5. 다른컴퓨터에서 접속을 하면 push한 것이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github에는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업로드가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되어있지만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local에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commit히스토리가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없기때문에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위치가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그림과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같다.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5AF101-6FAD-4CEC-B480-6FFB9BDAD2B7}"/>
              </a:ext>
            </a:extLst>
          </p:cNvPr>
          <p:cNvGrpSpPr/>
          <p:nvPr/>
        </p:nvGrpSpPr>
        <p:grpSpPr>
          <a:xfrm>
            <a:off x="233668" y="160402"/>
            <a:ext cx="2218775" cy="863055"/>
            <a:chOff x="233668" y="160402"/>
            <a:chExt cx="2218775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B550CC1-1F13-4079-A82B-37FDF34B9E8A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23DC2C-9FF2-4D4A-BD07-865C4EB2F83E}"/>
                </a:ext>
              </a:extLst>
            </p:cNvPr>
            <p:cNvSpPr txBox="1"/>
            <p:nvPr/>
          </p:nvSpPr>
          <p:spPr>
            <a:xfrm>
              <a:off x="257611" y="160402"/>
              <a:ext cx="21948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pull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12EB8-C6AE-499C-8F93-97E8FDB9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647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4952" y="1177179"/>
            <a:ext cx="5227693" cy="2727771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4278653" y="4065429"/>
            <a:ext cx="3400290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6. 로컬저장소가 비어있다.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DB432A-D5D8-4FB1-B1C1-EE87BA3C78F4}"/>
              </a:ext>
            </a:extLst>
          </p:cNvPr>
          <p:cNvGrpSpPr/>
          <p:nvPr/>
        </p:nvGrpSpPr>
        <p:grpSpPr>
          <a:xfrm>
            <a:off x="233668" y="160402"/>
            <a:ext cx="2218775" cy="863055"/>
            <a:chOff x="233668" y="160402"/>
            <a:chExt cx="2218775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85D3E25-8397-4C36-84D3-13FEA71BCA6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FAC706-97C9-468C-BE4F-12D4B69F5FF0}"/>
                </a:ext>
              </a:extLst>
            </p:cNvPr>
            <p:cNvSpPr txBox="1"/>
            <p:nvPr/>
          </p:nvSpPr>
          <p:spPr>
            <a:xfrm>
              <a:off x="257611" y="160402"/>
              <a:ext cx="21948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pull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6CDD3C-189E-48A1-BB93-619DEF78B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300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7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7920000" y="1080000"/>
            <a:ext cx="4192486" cy="120032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7. 상단의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pull버튼을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누르면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  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다음과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같은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창이뜬다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  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확인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버튼을 누르면된다.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6CBF1D-03E2-488F-A6CD-C5A23937AFD1}"/>
              </a:ext>
            </a:extLst>
          </p:cNvPr>
          <p:cNvGrpSpPr/>
          <p:nvPr/>
        </p:nvGrpSpPr>
        <p:grpSpPr>
          <a:xfrm>
            <a:off x="233668" y="160402"/>
            <a:ext cx="2218775" cy="863055"/>
            <a:chOff x="233668" y="160402"/>
            <a:chExt cx="2218775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7932743-0CBB-424C-A720-DF60F80409C9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8500B4-985C-4249-94F1-CC8E4C6E6191}"/>
                </a:ext>
              </a:extLst>
            </p:cNvPr>
            <p:cNvSpPr txBox="1"/>
            <p:nvPr/>
          </p:nvSpPr>
          <p:spPr>
            <a:xfrm>
              <a:off x="257611" y="160402"/>
              <a:ext cx="21948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pull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4B50553-01AA-412A-9E7F-092068541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901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8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2298194" y="2181586"/>
            <a:ext cx="2609850" cy="15894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920000" y="1080000"/>
            <a:ext cx="3534942" cy="12003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8. 최초에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push했을때와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  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동일한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상태로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pull이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된 </a:t>
            </a: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  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모습을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확인할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02F254-A0C1-4069-A31D-0C31940ED4AD}"/>
              </a:ext>
            </a:extLst>
          </p:cNvPr>
          <p:cNvGrpSpPr/>
          <p:nvPr/>
        </p:nvGrpSpPr>
        <p:grpSpPr>
          <a:xfrm>
            <a:off x="233668" y="160402"/>
            <a:ext cx="2218775" cy="863055"/>
            <a:chOff x="233668" y="160402"/>
            <a:chExt cx="2218775" cy="86305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44FFEE3-013D-4038-B5A7-687367DCD7D1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477992-D4C2-4459-BB37-CA97ACE21A2F}"/>
                </a:ext>
              </a:extLst>
            </p:cNvPr>
            <p:cNvSpPr txBox="1"/>
            <p:nvPr/>
          </p:nvSpPr>
          <p:spPr>
            <a:xfrm>
              <a:off x="257611" y="160402"/>
              <a:ext cx="21948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pull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BA6EF5-9BF1-4A8B-91B5-B769877B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421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Administrator/AppData/Roaming/PolarisOffice/ETemp/17340_5264464/image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7896" y="1322064"/>
            <a:ext cx="5296208" cy="2956494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4932135" y="2579148"/>
            <a:ext cx="994924" cy="289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2342408" y="4439754"/>
            <a:ext cx="7507183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9. 비어있던 로컬저장소에도 다시 커밋한 파일이 저장되었다.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3A621E-8C67-43BE-9D2D-CE74EF46372B}"/>
              </a:ext>
            </a:extLst>
          </p:cNvPr>
          <p:cNvGrpSpPr/>
          <p:nvPr/>
        </p:nvGrpSpPr>
        <p:grpSpPr>
          <a:xfrm>
            <a:off x="233668" y="160402"/>
            <a:ext cx="2218775" cy="863055"/>
            <a:chOff x="233668" y="160402"/>
            <a:chExt cx="2218775" cy="86305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6176339-F28D-43F2-AF12-BCDF8B22A921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009B6B-FA46-4E9D-9709-AEF16F540E29}"/>
                </a:ext>
              </a:extLst>
            </p:cNvPr>
            <p:cNvSpPr txBox="1"/>
            <p:nvPr/>
          </p:nvSpPr>
          <p:spPr>
            <a:xfrm>
              <a:off x="257611" y="160402"/>
              <a:ext cx="21948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pull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EFEBF8-43A1-4F3A-81B9-215F32B7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292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Administrator/AppData/Roaming/PolarisOffice/ETemp/17340_5264464/image10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7920000" y="1080000"/>
            <a:ext cx="3914085" cy="1569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1.브랜치생성하기.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master브랜치에서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커밋한것을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우클릭하여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누른다.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E9A3D2-8D5C-4876-8BE1-37728255772A}"/>
              </a:ext>
            </a:extLst>
          </p:cNvPr>
          <p:cNvGrpSpPr/>
          <p:nvPr/>
        </p:nvGrpSpPr>
        <p:grpSpPr>
          <a:xfrm>
            <a:off x="233668" y="160402"/>
            <a:ext cx="2690186" cy="863055"/>
            <a:chOff x="233668" y="160402"/>
            <a:chExt cx="2690186" cy="86305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86E3D19-5B2A-4197-9C58-981084E485C9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CBCF2A-E840-4EC9-BAF4-8F04E6432C36}"/>
                </a:ext>
              </a:extLst>
            </p:cNvPr>
            <p:cNvSpPr txBox="1"/>
            <p:nvPr/>
          </p:nvSpPr>
          <p:spPr>
            <a:xfrm>
              <a:off x="257611" y="160402"/>
              <a:ext cx="266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Branch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79838B-FAFB-4527-A2BF-2972781A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80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C:/Users/Administrator/AppData/Roaming/PolarisOffice/ETemp/17340_5264464/image11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8" name="TextBox 7"/>
          <p:cNvSpPr txBox="1">
            <a:spLocks/>
          </p:cNvSpPr>
          <p:nvPr/>
        </p:nvSpPr>
        <p:spPr>
          <a:xfrm>
            <a:off x="7920000" y="1080000"/>
            <a:ext cx="3669594" cy="267765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 브랜치 버튼을 누르면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다음과 같이 브랜치 생성탭이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나온다. 원하는 브랜치이름을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설정해주면된다.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체크박스를 체크하면 바로 새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브랜치로 체크아웃이 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5599F2-5833-499F-A350-B291FDA22F08}"/>
              </a:ext>
            </a:extLst>
          </p:cNvPr>
          <p:cNvGrpSpPr/>
          <p:nvPr/>
        </p:nvGrpSpPr>
        <p:grpSpPr>
          <a:xfrm>
            <a:off x="233668" y="160402"/>
            <a:ext cx="2690186" cy="863055"/>
            <a:chOff x="233668" y="160402"/>
            <a:chExt cx="2690186" cy="86305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F364DB3-8BA2-41A8-81DD-D2F769CC9699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09838E-5DDC-4326-B784-32C48503AEB3}"/>
                </a:ext>
              </a:extLst>
            </p:cNvPr>
            <p:cNvSpPr txBox="1"/>
            <p:nvPr/>
          </p:nvSpPr>
          <p:spPr>
            <a:xfrm>
              <a:off x="257611" y="160402"/>
              <a:ext cx="266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Branch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C899AF-4930-4FB7-8E81-BDF0C97C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3921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Administrator/AppData/Roaming/PolarisOffice/ETemp/17340_5264464/image12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8" name="TextBox 7"/>
          <p:cNvSpPr txBox="1">
            <a:spLocks/>
          </p:cNvSpPr>
          <p:nvPr/>
        </p:nvSpPr>
        <p:spPr>
          <a:xfrm>
            <a:off x="7920000" y="1080000"/>
            <a:ext cx="3575018" cy="83099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3. 예시에서는 브랜치이름을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branch로 만들었다.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F5CA6C-B377-4971-B9C4-2F92403137BB}"/>
              </a:ext>
            </a:extLst>
          </p:cNvPr>
          <p:cNvGrpSpPr/>
          <p:nvPr/>
        </p:nvGrpSpPr>
        <p:grpSpPr>
          <a:xfrm>
            <a:off x="233668" y="160402"/>
            <a:ext cx="2690186" cy="863055"/>
            <a:chOff x="233668" y="160402"/>
            <a:chExt cx="2690186" cy="86305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422A9E7-2426-41EE-92DD-97C9BAEFC2C4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F870A8-40C8-4E4C-911D-0C4881ACDD4E}"/>
                </a:ext>
              </a:extLst>
            </p:cNvPr>
            <p:cNvSpPr txBox="1"/>
            <p:nvPr/>
          </p:nvSpPr>
          <p:spPr>
            <a:xfrm>
              <a:off x="257611" y="160402"/>
              <a:ext cx="266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Branch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0558FB-76BE-436A-93FE-478D823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688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13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/>
          </p:cNvSpPr>
          <p:nvPr/>
        </p:nvSpPr>
        <p:spPr>
          <a:xfrm>
            <a:off x="7920000" y="1080000"/>
            <a:ext cx="3844322" cy="3046988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4. 체크박스를 체크한 후에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 생성을 하엿기 때문에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자동으로 branch브랜치로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체크아웃이 되었다.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좌측상태바의 브랜치이름 옆에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동그라미로 체크아웃된 브랜치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를 확인할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0FFB2A-90B4-422D-BD9D-595458159330}"/>
              </a:ext>
            </a:extLst>
          </p:cNvPr>
          <p:cNvGrpSpPr/>
          <p:nvPr/>
        </p:nvGrpSpPr>
        <p:grpSpPr>
          <a:xfrm>
            <a:off x="233668" y="160402"/>
            <a:ext cx="2690186" cy="863055"/>
            <a:chOff x="233668" y="160402"/>
            <a:chExt cx="2690186" cy="863055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7A67FC9-CF1D-4AF0-AFEF-8D2BB87CA9FD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8BDDBC-8901-4EE0-837A-1BFE2F9051A1}"/>
                </a:ext>
              </a:extLst>
            </p:cNvPr>
            <p:cNvSpPr txBox="1"/>
            <p:nvPr/>
          </p:nvSpPr>
          <p:spPr>
            <a:xfrm>
              <a:off x="257611" y="160402"/>
              <a:ext cx="266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Branch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D21A4B-0600-4579-900B-0BBB151C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019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Administrator/AppData/Roaming/PolarisOffice/ETemp/17340_5264464/fImage15353460641.jpe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7920000" y="1079361"/>
            <a:ext cx="4045858" cy="221599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***</a:t>
            </a: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체크아웃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옵션을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체크하지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않고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생성하면,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생성이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되고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master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브랜치에서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계속 작업할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7E17A6-9A77-4BF0-9867-610CD01020E4}"/>
              </a:ext>
            </a:extLst>
          </p:cNvPr>
          <p:cNvGrpSpPr/>
          <p:nvPr/>
        </p:nvGrpSpPr>
        <p:grpSpPr>
          <a:xfrm>
            <a:off x="233668" y="160402"/>
            <a:ext cx="3028548" cy="863055"/>
            <a:chOff x="233668" y="160402"/>
            <a:chExt cx="3028548" cy="86305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A91BD0E-BA41-490B-9679-D56E942C4E55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2B3D7A-FD16-4B76-AC70-23006A5FD05D}"/>
                </a:ext>
              </a:extLst>
            </p:cNvPr>
            <p:cNvSpPr txBox="1"/>
            <p:nvPr/>
          </p:nvSpPr>
          <p:spPr>
            <a:xfrm>
              <a:off x="257611" y="160402"/>
              <a:ext cx="3004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Checkout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1BBE71-1216-48F0-940B-4F293B4B21E5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0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pPr marL="0" marR="0" lvl="0" indent="0" algn="r" defTabSz="914400" rtl="0" eaLnBrk="0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06F68B-907E-439D-9557-8B8599C3F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8"/>
          <a:stretch/>
        </p:blipFill>
        <p:spPr>
          <a:xfrm>
            <a:off x="2319375" y="1493402"/>
            <a:ext cx="7553251" cy="1577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94861-BDFD-456B-8EC2-7E8A528E844B}"/>
              </a:ext>
            </a:extLst>
          </p:cNvPr>
          <p:cNvSpPr txBox="1"/>
          <p:nvPr/>
        </p:nvSpPr>
        <p:spPr>
          <a:xfrm>
            <a:off x="8097539" y="3041966"/>
            <a:ext cx="1838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이미지 출처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Google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사전</a:t>
            </a: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E238F-B8BB-491B-99ED-BB23CE94DD9A}"/>
              </a:ext>
            </a:extLst>
          </p:cNvPr>
          <p:cNvSpPr txBox="1"/>
          <p:nvPr/>
        </p:nvSpPr>
        <p:spPr>
          <a:xfrm>
            <a:off x="2965976" y="3318965"/>
            <a:ext cx="6260047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일반적으로 버전의 포괄적 의미는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i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수정</a:t>
            </a:r>
            <a:r>
              <a:rPr lang="en-US" altLang="ko-KR" sz="2000" i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i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개선</a:t>
            </a:r>
            <a:r>
              <a:rPr lang="en-US" altLang="ko-KR" sz="2000" i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i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완성</a:t>
            </a:r>
            <a:endParaRPr lang="en-US" altLang="ko-KR" sz="2000" i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en-US" altLang="ko-KR" sz="11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en-US" altLang="ko-KR" sz="3200" i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But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우리는 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IT </a:t>
            </a:r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공부를 하고 있는 입장에서 </a:t>
            </a:r>
            <a:endParaRPr lang="en-US" altLang="ko-KR" sz="2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버전을 간단히 정의해보자면 이렇게 말할 수 있다</a:t>
            </a:r>
            <a:r>
              <a:rPr lang="en-US" altLang="ko-KR" sz="2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A0473E-A3FF-4E10-9210-66BB26007009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25A5A3-3044-4EE3-A0D7-42A07B35335E}"/>
              </a:ext>
            </a:extLst>
          </p:cNvPr>
          <p:cNvSpPr txBox="1"/>
          <p:nvPr/>
        </p:nvSpPr>
        <p:spPr>
          <a:xfrm>
            <a:off x="257611" y="160402"/>
            <a:ext cx="268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개념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발전과정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11C04D-FDD9-4B5B-A646-DA4C0550C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38" y="3837388"/>
            <a:ext cx="487722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53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fImage1519745338467.jpe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941705" y="2495226"/>
            <a:ext cx="581660" cy="21653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7920000" y="1080000"/>
            <a:ext cx="4082415" cy="304698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***</a:t>
            </a: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branch 브랜치에서 작업을 하고싶으면 branch브랜치로 체크아웃을 해야한다.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좌측의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branch브랜치를 더블클릭하거나 우클릭을 눌러서 체크아웃을 누르면 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9695180" y="2383155"/>
              <a:ext cx="8890" cy="889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5160" y="2223135"/>
                <a:ext cx="311150" cy="31115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5D626352-6516-4B1A-AF9B-EB8E35257B1A}"/>
              </a:ext>
            </a:extLst>
          </p:cNvPr>
          <p:cNvGrpSpPr/>
          <p:nvPr/>
        </p:nvGrpSpPr>
        <p:grpSpPr>
          <a:xfrm>
            <a:off x="233668" y="160402"/>
            <a:ext cx="3028548" cy="863055"/>
            <a:chOff x="233668" y="160402"/>
            <a:chExt cx="3028548" cy="86305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9C799-1B22-40D4-A439-4B357D0C9B8F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F76361-4B4B-429D-AB4A-C4E70DD9E261}"/>
                </a:ext>
              </a:extLst>
            </p:cNvPr>
            <p:cNvSpPr txBox="1"/>
            <p:nvPr/>
          </p:nvSpPr>
          <p:spPr>
            <a:xfrm>
              <a:off x="257611" y="160402"/>
              <a:ext cx="3004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Checkout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7AE31A-94E2-4C90-9421-0564004A9C1E}"/>
              </a:ext>
            </a:extLst>
          </p:cNvPr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marL="0" marR="0" lvl="0" indent="0" algn="r" defTabSz="914400" rtl="0" eaLnBrk="0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320F77-B9A0-41C5-862A-B4B631284C64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pPr marL="0" marR="0" lvl="0" indent="0" algn="r" defTabSz="914400" rtl="0" eaLnBrk="0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14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3039615" cy="83099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5. 새로만든 브랜치에서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파일을 커밋해 보았다.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EECCD8-FEBD-4ACB-BCCA-87AF5FAB35ED}"/>
              </a:ext>
            </a:extLst>
          </p:cNvPr>
          <p:cNvGrpSpPr/>
          <p:nvPr/>
        </p:nvGrpSpPr>
        <p:grpSpPr>
          <a:xfrm>
            <a:off x="233668" y="160402"/>
            <a:ext cx="2690186" cy="863055"/>
            <a:chOff x="233668" y="160402"/>
            <a:chExt cx="2690186" cy="863055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F766AEE-3685-40B3-A617-55A39A093085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8EF5C0-3247-48A2-8A17-CAB2C8DA038E}"/>
                </a:ext>
              </a:extLst>
            </p:cNvPr>
            <p:cNvSpPr txBox="1"/>
            <p:nvPr/>
          </p:nvSpPr>
          <p:spPr>
            <a:xfrm>
              <a:off x="257611" y="160402"/>
              <a:ext cx="266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Branch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7ADB1D-AC74-40E5-B866-D03BA624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135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15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446" y="1080000"/>
            <a:ext cx="3581430" cy="193899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6. 새 브랜치 branch에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커밋이 된걸 확인할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Master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제자리에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그대로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멈추어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FD7DA2-38B5-4DB1-835F-C6FDDBA94588}"/>
              </a:ext>
            </a:extLst>
          </p:cNvPr>
          <p:cNvGrpSpPr/>
          <p:nvPr/>
        </p:nvGrpSpPr>
        <p:grpSpPr>
          <a:xfrm>
            <a:off x="233668" y="160402"/>
            <a:ext cx="2690186" cy="863055"/>
            <a:chOff x="233668" y="160402"/>
            <a:chExt cx="2690186" cy="86305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6AF6ED3-627D-42BC-A0E8-6D9C0B220C5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CD1CD9-BA2C-42AE-AD55-A1EA3EB7FDD9}"/>
                </a:ext>
              </a:extLst>
            </p:cNvPr>
            <p:cNvSpPr txBox="1"/>
            <p:nvPr/>
          </p:nvSpPr>
          <p:spPr>
            <a:xfrm>
              <a:off x="257611" y="160402"/>
              <a:ext cx="266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Branch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A08DC5-ED4B-4E96-BB7C-4F66A896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869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16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4449488" cy="1569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7. 좌측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상태바의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master브랜치를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우클릭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한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후에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체크아웃을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누르면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master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브랜치에서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작업할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수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있다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DD7BAB-311B-4263-A608-76201453F37D}"/>
              </a:ext>
            </a:extLst>
          </p:cNvPr>
          <p:cNvGrpSpPr/>
          <p:nvPr/>
        </p:nvGrpSpPr>
        <p:grpSpPr>
          <a:xfrm>
            <a:off x="233668" y="160402"/>
            <a:ext cx="2690186" cy="863055"/>
            <a:chOff x="233668" y="160402"/>
            <a:chExt cx="2690186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49508F3-7D9A-4BDA-B80A-762EA6B62B6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791498-17B5-4141-AA9B-AADFBD49EE15}"/>
                </a:ext>
              </a:extLst>
            </p:cNvPr>
            <p:cNvSpPr txBox="1"/>
            <p:nvPr/>
          </p:nvSpPr>
          <p:spPr>
            <a:xfrm>
              <a:off x="257611" y="160402"/>
              <a:ext cx="266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Branch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FA420B-4D19-4232-8C66-6222E12A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8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17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4150623" cy="267765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8. master브랜치에서 커밋을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한번 한 모습이다.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branch브랜치의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커밋히스토리가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따로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나와있고,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master브랜치의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커밋내용이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따로 진행되는것을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볼 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0FE25D-6521-4FC9-ACF7-8E11D1ED1D1A}"/>
              </a:ext>
            </a:extLst>
          </p:cNvPr>
          <p:cNvGrpSpPr/>
          <p:nvPr/>
        </p:nvGrpSpPr>
        <p:grpSpPr>
          <a:xfrm>
            <a:off x="233668" y="160402"/>
            <a:ext cx="2690186" cy="863055"/>
            <a:chOff x="233668" y="160402"/>
            <a:chExt cx="2690186" cy="86305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F6F1BCF-721B-41F8-9054-253DE0BDBE9D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26B0F9-4F61-4598-B596-2EEC99DFBBB0}"/>
                </a:ext>
              </a:extLst>
            </p:cNvPr>
            <p:cNvSpPr txBox="1"/>
            <p:nvPr/>
          </p:nvSpPr>
          <p:spPr>
            <a:xfrm>
              <a:off x="257611" y="160402"/>
              <a:ext cx="266624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Branch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1161E9-9609-403E-807B-3D4DA63C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739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18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7920000" y="1080000"/>
            <a:ext cx="4152227" cy="3046988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master 브랜치에서 커밋을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하고 branch 브랜치로 체크아웃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한 후 커밋 2개를 한 모습이다.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Merge(브랜치들을 병합하는것)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를 해서 하나로 합쳐보겠다.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B19173-63D7-4E0F-8482-DBB73CCD3386}"/>
              </a:ext>
            </a:extLst>
          </p:cNvPr>
          <p:cNvGrpSpPr/>
          <p:nvPr/>
        </p:nvGrpSpPr>
        <p:grpSpPr>
          <a:xfrm>
            <a:off x="233668" y="160402"/>
            <a:ext cx="4575574" cy="863055"/>
            <a:chOff x="233668" y="160402"/>
            <a:chExt cx="4575574" cy="86305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EF23475-755B-4A3E-8811-35E378F80245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E66CD5-8E55-4151-B19B-17E78E30BAEA}"/>
                </a:ext>
              </a:extLst>
            </p:cNvPr>
            <p:cNvSpPr txBox="1"/>
            <p:nvPr/>
          </p:nvSpPr>
          <p:spPr>
            <a:xfrm>
              <a:off x="257611" y="160402"/>
              <a:ext cx="4551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 (Fast forward)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37517B-CFC5-4AAE-AE6C-EAA2FBF4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509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19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4330160" cy="1569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 master브랜치로 체크아웃을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한 후에 좌측의 master브랜치를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우클릭하고 현재 브랜치로 branch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병합을 누른다.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9C1B81-D856-4589-AD56-078EDCF3F8EF}"/>
              </a:ext>
            </a:extLst>
          </p:cNvPr>
          <p:cNvGrpSpPr/>
          <p:nvPr/>
        </p:nvGrpSpPr>
        <p:grpSpPr>
          <a:xfrm>
            <a:off x="233668" y="160402"/>
            <a:ext cx="4575574" cy="863055"/>
            <a:chOff x="233668" y="160402"/>
            <a:chExt cx="4575574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0038E9-43AD-4F07-ADD0-72D1E01EC66E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DCF2BE-3C31-4C41-9938-DE3E591D6F78}"/>
                </a:ext>
              </a:extLst>
            </p:cNvPr>
            <p:cNvSpPr txBox="1"/>
            <p:nvPr/>
          </p:nvSpPr>
          <p:spPr>
            <a:xfrm>
              <a:off x="257611" y="160402"/>
              <a:ext cx="4551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 (Fast forward)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CFD2E8-D434-4BBA-B39E-CA7A5E3D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096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20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3754554" cy="83099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3. 그림과 같은 창이 나오는데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확인을 누르면 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F8EDDE-D383-4C54-86E3-0DB864E352A3}"/>
              </a:ext>
            </a:extLst>
          </p:cNvPr>
          <p:cNvGrpSpPr/>
          <p:nvPr/>
        </p:nvGrpSpPr>
        <p:grpSpPr>
          <a:xfrm>
            <a:off x="233668" y="160402"/>
            <a:ext cx="4575574" cy="863055"/>
            <a:chOff x="233668" y="160402"/>
            <a:chExt cx="4575574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05BD27B-CEFF-4170-99DF-4306309CBE6F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CD1124-3D65-4D65-AD8B-360C6A775C0A}"/>
                </a:ext>
              </a:extLst>
            </p:cNvPr>
            <p:cNvSpPr txBox="1"/>
            <p:nvPr/>
          </p:nvSpPr>
          <p:spPr>
            <a:xfrm>
              <a:off x="257611" y="160402"/>
              <a:ext cx="4551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 (Fast forward)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19A8F7-C4CF-473C-89BE-BB8DBB73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08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21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2598788" cy="120032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4.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master브랜치와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branch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하나로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병합되었다.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9F3D36-EEAC-460B-A63F-65E4F85840A4}"/>
              </a:ext>
            </a:extLst>
          </p:cNvPr>
          <p:cNvGrpSpPr/>
          <p:nvPr/>
        </p:nvGrpSpPr>
        <p:grpSpPr>
          <a:xfrm>
            <a:off x="233668" y="160402"/>
            <a:ext cx="4575574" cy="863055"/>
            <a:chOff x="233668" y="160402"/>
            <a:chExt cx="4575574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1E35C68-3B34-46BF-9CC0-B97410DB1C51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367686-DDAC-4C94-9DE0-30A1CA922B1C}"/>
                </a:ext>
              </a:extLst>
            </p:cNvPr>
            <p:cNvSpPr txBox="1"/>
            <p:nvPr/>
          </p:nvSpPr>
          <p:spPr>
            <a:xfrm>
              <a:off x="257611" y="160402"/>
              <a:ext cx="45516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 (Fast forward)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E1F1AA-485E-45F0-B752-E0ED038D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6962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22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7920000" y="1080000"/>
            <a:ext cx="6049645" cy="230832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1. Branch 브랜치를 생성하여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커밋을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한 번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수행 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, master </a:t>
            </a: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브랜치로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체크아웃하여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커밋을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한 번 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한 상황이다.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이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상태에서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Merge를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할 것이다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B2D735-9C66-43B7-8508-1C4CB9496C26}"/>
              </a:ext>
            </a:extLst>
          </p:cNvPr>
          <p:cNvGrpSpPr/>
          <p:nvPr/>
        </p:nvGrpSpPr>
        <p:grpSpPr>
          <a:xfrm>
            <a:off x="233668" y="160402"/>
            <a:ext cx="2609972" cy="863055"/>
            <a:chOff x="233668" y="160402"/>
            <a:chExt cx="2609972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6C2B8F39-9B46-41A6-8DBA-8B2BE263BB9A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238C69-A5E7-46A0-AF30-0C0B613D859B}"/>
                </a:ext>
              </a:extLst>
            </p:cNvPr>
            <p:cNvSpPr txBox="1"/>
            <p:nvPr/>
          </p:nvSpPr>
          <p:spPr>
            <a:xfrm>
              <a:off x="257611" y="160402"/>
              <a:ext cx="25860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6C54DA-F7A1-4A4E-87DD-CF049B6F8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31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056D152-EE6A-CA4F-B324-0D75842470CC}"/>
              </a:ext>
            </a:extLst>
          </p:cNvPr>
          <p:cNvGrpSpPr/>
          <p:nvPr/>
        </p:nvGrpSpPr>
        <p:grpSpPr>
          <a:xfrm>
            <a:off x="1520444" y="1707516"/>
            <a:ext cx="3011648" cy="3596424"/>
            <a:chOff x="1520444" y="1707516"/>
            <a:chExt cx="3011648" cy="359642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3AA3D0D-DB23-48B3-B3F8-8AC68E3A3CC3}"/>
                </a:ext>
              </a:extLst>
            </p:cNvPr>
            <p:cNvSpPr/>
            <p:nvPr/>
          </p:nvSpPr>
          <p:spPr>
            <a:xfrm>
              <a:off x="1520444" y="2292292"/>
              <a:ext cx="3011648" cy="3011648"/>
            </a:xfrm>
            <a:prstGeom prst="ellipse">
              <a:avLst/>
            </a:prstGeom>
            <a:solidFill>
              <a:srgbClr val="56476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E21017-BA94-4F04-80FD-051481911C0C}"/>
                </a:ext>
              </a:extLst>
            </p:cNvPr>
            <p:cNvSpPr/>
            <p:nvPr/>
          </p:nvSpPr>
          <p:spPr>
            <a:xfrm>
              <a:off x="1580938" y="3136396"/>
              <a:ext cx="289066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프로그램의 </a:t>
              </a:r>
              <a:endParaRPr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변경 사항</a:t>
              </a:r>
              <a:endPara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A61EA7A-00EE-45BA-8335-53044CC9977B}"/>
                </a:ext>
              </a:extLst>
            </p:cNvPr>
            <p:cNvSpPr/>
            <p:nvPr/>
          </p:nvSpPr>
          <p:spPr>
            <a:xfrm>
              <a:off x="1866566" y="1707516"/>
              <a:ext cx="23194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i="1" dirty="0">
                  <a:solidFill>
                    <a:srgbClr val="FFDB69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Changed</a:t>
              </a:r>
              <a:endParaRPr lang="en-US" altLang="ko-KR" sz="1400" i="1" dirty="0">
                <a:solidFill>
                  <a:srgbClr val="FFDB69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E7EFFD-8C31-D04B-8864-9D1A54447F2D}"/>
              </a:ext>
            </a:extLst>
          </p:cNvPr>
          <p:cNvGrpSpPr/>
          <p:nvPr/>
        </p:nvGrpSpPr>
        <p:grpSpPr>
          <a:xfrm>
            <a:off x="7659910" y="1707515"/>
            <a:ext cx="3011648" cy="3596425"/>
            <a:chOff x="7659910" y="1707515"/>
            <a:chExt cx="3011648" cy="359642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DE98D8E-DA84-4DB6-AD28-4202444F121C}"/>
                </a:ext>
              </a:extLst>
            </p:cNvPr>
            <p:cNvSpPr/>
            <p:nvPr/>
          </p:nvSpPr>
          <p:spPr>
            <a:xfrm>
              <a:off x="7659910" y="2292292"/>
              <a:ext cx="3011648" cy="3011648"/>
            </a:xfrm>
            <a:prstGeom prst="ellipse">
              <a:avLst/>
            </a:prstGeom>
            <a:solidFill>
              <a:srgbClr val="56476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3BAA14-7132-41F4-9F39-E76E41504D58}"/>
                </a:ext>
              </a:extLst>
            </p:cNvPr>
            <p:cNvSpPr/>
            <p:nvPr/>
          </p:nvSpPr>
          <p:spPr>
            <a:xfrm>
              <a:off x="7831322" y="3141676"/>
              <a:ext cx="266882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의미 있는</a:t>
              </a:r>
              <a:endParaRPr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변화</a:t>
              </a:r>
              <a:endPara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A32491-1EBE-4835-A31A-A16405FAC4D5}"/>
                </a:ext>
              </a:extLst>
            </p:cNvPr>
            <p:cNvSpPr/>
            <p:nvPr/>
          </p:nvSpPr>
          <p:spPr>
            <a:xfrm>
              <a:off x="8006030" y="1707515"/>
              <a:ext cx="23194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i="1" dirty="0">
                  <a:solidFill>
                    <a:srgbClr val="FFDB69"/>
                  </a:solidFill>
                  <a:latin typeface="더페이스샵 잉크립퀴드체" panose="03050503000000000000" pitchFamily="66" charset="-127"/>
                  <a:ea typeface="더페이스샵 잉크립퀴드체" panose="03050503000000000000" pitchFamily="66" charset="-127"/>
                </a:rPr>
                <a:t>meaningful</a:t>
              </a:r>
              <a:endParaRPr lang="en-US" altLang="ko-KR" sz="1400" i="1" dirty="0">
                <a:solidFill>
                  <a:srgbClr val="FFDB69"/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6AF779C-0A16-424A-B247-7444EE980160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74BBE0-214A-4D21-B0F7-5605B682346D}"/>
              </a:ext>
            </a:extLst>
          </p:cNvPr>
          <p:cNvSpPr txBox="1"/>
          <p:nvPr/>
        </p:nvSpPr>
        <p:spPr>
          <a:xfrm>
            <a:off x="257611" y="160402"/>
            <a:ext cx="268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P1-1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Git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 개념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발전과정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9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Administrator/AppData/Roaming/PolarisOffice/ETemp/17340_5264464/image23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8" name="TextBox 7"/>
          <p:cNvSpPr txBox="1">
            <a:spLocks/>
          </p:cNvSpPr>
          <p:nvPr/>
        </p:nvSpPr>
        <p:spPr>
          <a:xfrm>
            <a:off x="7920000" y="1080000"/>
            <a:ext cx="3993515" cy="82994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2. merge가 즉시 되지 않고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충돌이 일어났다.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304A84-C25B-49A7-A4D7-3B1217F3D5EA}"/>
              </a:ext>
            </a:extLst>
          </p:cNvPr>
          <p:cNvGrpSpPr/>
          <p:nvPr/>
        </p:nvGrpSpPr>
        <p:grpSpPr>
          <a:xfrm>
            <a:off x="233668" y="160402"/>
            <a:ext cx="2609972" cy="863055"/>
            <a:chOff x="233668" y="160402"/>
            <a:chExt cx="2609972" cy="86305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8A22D96-926E-4FBB-95C1-38631DBF8E06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B520A7E-D7BF-478C-BDF3-54B8E8A1DB64}"/>
                </a:ext>
              </a:extLst>
            </p:cNvPr>
            <p:cNvSpPr txBox="1"/>
            <p:nvPr/>
          </p:nvSpPr>
          <p:spPr>
            <a:xfrm>
              <a:off x="257611" y="160402"/>
              <a:ext cx="25860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1BD236-829E-4D4B-A997-66CFE1E8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534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24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1573530" y="2851150"/>
            <a:ext cx="2610485" cy="486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회색 선이 충돌된 부분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920000" y="1080000"/>
            <a:ext cx="3079115" cy="119888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3.병합을 시도했지만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제대로 되지않고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충돌이 난 흔적이다.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A2692D-5579-45A8-8676-97958F16935C}"/>
              </a:ext>
            </a:extLst>
          </p:cNvPr>
          <p:cNvGrpSpPr/>
          <p:nvPr/>
        </p:nvGrpSpPr>
        <p:grpSpPr>
          <a:xfrm>
            <a:off x="233668" y="160402"/>
            <a:ext cx="3873138" cy="863055"/>
            <a:chOff x="233668" y="160402"/>
            <a:chExt cx="3873138" cy="86305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9034D8D-4C25-4F17-AD3F-9EEAB53CF156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9D8026-719F-4121-8149-23EB11491F35}"/>
                </a:ext>
              </a:extLst>
            </p:cNvPr>
            <p:cNvSpPr txBox="1"/>
            <p:nvPr/>
          </p:nvSpPr>
          <p:spPr>
            <a:xfrm>
              <a:off x="257611" y="160402"/>
              <a:ext cx="38491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Merge(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충돌해결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761D1D-5801-4453-85C4-F4C4C061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843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25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5102225" y="3746500"/>
            <a:ext cx="2477135" cy="5149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충돌로 인해 합쳐진 자료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920000" y="1080000"/>
            <a:ext cx="3688715" cy="82994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4. 충돌이 나서 작업하던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파일이 합쳐졌다.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0F1265-9947-44B1-93BD-01D3620AC9CF}"/>
              </a:ext>
            </a:extLst>
          </p:cNvPr>
          <p:cNvGrpSpPr/>
          <p:nvPr/>
        </p:nvGrpSpPr>
        <p:grpSpPr>
          <a:xfrm>
            <a:off x="233668" y="160402"/>
            <a:ext cx="3873138" cy="863055"/>
            <a:chOff x="233668" y="160402"/>
            <a:chExt cx="3873138" cy="863055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8B94ED0-7AC4-4242-B948-0B9569BC23D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46973-81B7-456C-A9A9-BD2D340A4469}"/>
                </a:ext>
              </a:extLst>
            </p:cNvPr>
            <p:cNvSpPr txBox="1"/>
            <p:nvPr/>
          </p:nvSpPr>
          <p:spPr>
            <a:xfrm>
              <a:off x="257611" y="160402"/>
              <a:ext cx="38491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Merge(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충돌해결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C0293E-CD2F-43F0-875C-7B2B9818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111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26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5540"/>
            <a:ext cx="4145915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5. 수정되기 전의 파일 모습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7C3399-BB89-4566-B3E5-03D72D6DF28D}"/>
              </a:ext>
            </a:extLst>
          </p:cNvPr>
          <p:cNvGrpSpPr/>
          <p:nvPr/>
        </p:nvGrpSpPr>
        <p:grpSpPr>
          <a:xfrm>
            <a:off x="233668" y="160402"/>
            <a:ext cx="3873138" cy="863055"/>
            <a:chOff x="233668" y="160402"/>
            <a:chExt cx="3873138" cy="86305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F1A0898-618E-4428-B2E2-72D5ADACA6D1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6694AB-46C2-4E6D-B8D4-5ACD82D04CE5}"/>
                </a:ext>
              </a:extLst>
            </p:cNvPr>
            <p:cNvSpPr txBox="1"/>
            <p:nvPr/>
          </p:nvSpPr>
          <p:spPr>
            <a:xfrm>
              <a:off x="257611" y="160402"/>
              <a:ext cx="38491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Merge(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충돌해결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6D1A17-D122-45BD-9534-FC01A7E9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64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27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3231515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6. 파일을 수정 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6A96F0-73A9-4014-9FBB-7BBF7412E847}"/>
              </a:ext>
            </a:extLst>
          </p:cNvPr>
          <p:cNvGrpSpPr/>
          <p:nvPr/>
        </p:nvGrpSpPr>
        <p:grpSpPr>
          <a:xfrm>
            <a:off x="233668" y="160402"/>
            <a:ext cx="3873138" cy="863055"/>
            <a:chOff x="233668" y="160402"/>
            <a:chExt cx="3873138" cy="86305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D16BA6D-4681-431B-A535-CE06B03604E4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7DCC79-07CD-4822-8FF6-EE48FF05A56B}"/>
                </a:ext>
              </a:extLst>
            </p:cNvPr>
            <p:cNvSpPr txBox="1"/>
            <p:nvPr/>
          </p:nvSpPr>
          <p:spPr>
            <a:xfrm>
              <a:off x="257611" y="160402"/>
              <a:ext cx="38491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Merge(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충돌해결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1E65F1-6272-4D24-BFD0-228F99C8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3097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28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3688715" cy="82994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7. 제대로 수정된 모습을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확인한다.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EB46404-5595-4B64-A9C0-3761062C1306}"/>
              </a:ext>
            </a:extLst>
          </p:cNvPr>
          <p:cNvGrpSpPr/>
          <p:nvPr/>
        </p:nvGrpSpPr>
        <p:grpSpPr>
          <a:xfrm>
            <a:off x="233668" y="160402"/>
            <a:ext cx="3873138" cy="863055"/>
            <a:chOff x="233668" y="160402"/>
            <a:chExt cx="3873138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2C159C0-2546-4365-A8CA-ED5B2746D079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F4D5CA-A48C-45D6-AA4D-820734BA1607}"/>
                </a:ext>
              </a:extLst>
            </p:cNvPr>
            <p:cNvSpPr txBox="1"/>
            <p:nvPr/>
          </p:nvSpPr>
          <p:spPr>
            <a:xfrm>
              <a:off x="257611" y="160402"/>
              <a:ext cx="38491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Merge(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충돌해결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0B5B4D-D359-4F84-A9F8-433A1629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170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29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1876425" y="2729865"/>
            <a:ext cx="2239010" cy="3435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충돌 해결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920000" y="1080000"/>
            <a:ext cx="5346700" cy="8299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8. 충돌이 해결된걸 확인할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수 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38F7AB-0F86-4767-992B-E56F2F3067E4}"/>
              </a:ext>
            </a:extLst>
          </p:cNvPr>
          <p:cNvGrpSpPr/>
          <p:nvPr/>
        </p:nvGrpSpPr>
        <p:grpSpPr>
          <a:xfrm>
            <a:off x="233668" y="160402"/>
            <a:ext cx="3873138" cy="863055"/>
            <a:chOff x="233668" y="160402"/>
            <a:chExt cx="3873138" cy="863055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5C74C5-94C5-45DF-B5A1-57A8C7B028C1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9CF1F5-1A2E-475C-814D-EA199B9B826D}"/>
                </a:ext>
              </a:extLst>
            </p:cNvPr>
            <p:cNvSpPr txBox="1"/>
            <p:nvPr/>
          </p:nvSpPr>
          <p:spPr>
            <a:xfrm>
              <a:off x="257611" y="160402"/>
              <a:ext cx="38491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Merge(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충돌해결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)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497FD7-E3C8-4481-B04A-BE30A0D3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4015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30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4043680" cy="8299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9. 병합이 완료 되었기 때문에 Branch를 삭제한다.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4618F1-9FD2-4973-9ACC-23AD854352A3}"/>
              </a:ext>
            </a:extLst>
          </p:cNvPr>
          <p:cNvGrpSpPr/>
          <p:nvPr/>
        </p:nvGrpSpPr>
        <p:grpSpPr>
          <a:xfrm>
            <a:off x="233668" y="160402"/>
            <a:ext cx="2609972" cy="863055"/>
            <a:chOff x="233668" y="160402"/>
            <a:chExt cx="2609972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15E6910-BAD5-450A-89A0-56294AC29D8A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F9DB6F-2019-447C-B026-BFB2A1D95DE6}"/>
                </a:ext>
              </a:extLst>
            </p:cNvPr>
            <p:cNvSpPr txBox="1"/>
            <p:nvPr/>
          </p:nvSpPr>
          <p:spPr>
            <a:xfrm>
              <a:off x="257611" y="160402"/>
              <a:ext cx="25860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522BA0-CF7E-455F-B02A-1EA9886F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3548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Administrator/AppData/Roaming/PolarisOffice/ETemp/17340_5264464/image31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7920000" y="1081698"/>
            <a:ext cx="3688715" cy="15678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10. branch는 사라지고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master로 병합이 되었다.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다만 커밋 히스토리는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남아있다.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7F1FD6-64F7-4E21-B422-3F617238B50E}"/>
              </a:ext>
            </a:extLst>
          </p:cNvPr>
          <p:cNvGrpSpPr/>
          <p:nvPr/>
        </p:nvGrpSpPr>
        <p:grpSpPr>
          <a:xfrm>
            <a:off x="233668" y="160402"/>
            <a:ext cx="2609972" cy="863055"/>
            <a:chOff x="233668" y="160402"/>
            <a:chExt cx="2609972" cy="863055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F990096-2EE9-4A11-BF13-38070EE787AE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DD44EF-E0CA-4EDA-A0F3-58B80537D107}"/>
                </a:ext>
              </a:extLst>
            </p:cNvPr>
            <p:cNvSpPr txBox="1"/>
            <p:nvPr/>
          </p:nvSpPr>
          <p:spPr>
            <a:xfrm>
              <a:off x="257611" y="160402"/>
              <a:ext cx="25860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Merge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9210D1-4435-495E-B05D-E748E45C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721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33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3398687" cy="45243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작업을 하다가 실수로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잘못 커밋을 했을때,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되돌릴 수 없을까?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실수로 한 커밋을 되돌리는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두가지방법이 있지만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완전 초기화하는 reset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부터 알아 볼 것 이다.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현재 작업을하다가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잘못 커밋하였다고 가정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하겠다.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0C2E05-2DDF-4DA7-A94E-1BF68963B659}"/>
              </a:ext>
            </a:extLst>
          </p:cNvPr>
          <p:cNvGrpSpPr/>
          <p:nvPr/>
        </p:nvGrpSpPr>
        <p:grpSpPr>
          <a:xfrm>
            <a:off x="233668" y="160402"/>
            <a:ext cx="2531617" cy="863055"/>
            <a:chOff x="233668" y="160402"/>
            <a:chExt cx="2531617" cy="86305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5A04E04-E0A9-42C1-BDE2-AF964905BC92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EC8F4A-69E6-4B42-AA64-270C95461855}"/>
                </a:ext>
              </a:extLst>
            </p:cNvPr>
            <p:cNvSpPr txBox="1"/>
            <p:nvPr/>
          </p:nvSpPr>
          <p:spPr>
            <a:xfrm>
              <a:off x="257611" y="160402"/>
              <a:ext cx="25076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Reset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AB8A49-AB49-431B-A0B2-D22C7749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03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9730EC-7CA7-4EFA-8C33-7BF83F35A590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75C0A2A-F8A8-44FC-B389-E935D06BEFB3}"/>
              </a:ext>
            </a:extLst>
          </p:cNvPr>
          <p:cNvSpPr txBox="1"/>
          <p:nvPr/>
        </p:nvSpPr>
        <p:spPr>
          <a:xfrm>
            <a:off x="257611" y="16040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7F6A9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P1-2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분산버전관리 시스템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AB430A-E3D9-4FDC-A663-BECE6FAAE23E}"/>
              </a:ext>
            </a:extLst>
          </p:cNvPr>
          <p:cNvSpPr/>
          <p:nvPr/>
        </p:nvSpPr>
        <p:spPr>
          <a:xfrm>
            <a:off x="247037" y="1291098"/>
            <a:ext cx="45611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그렇다면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분산버전관리시스템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’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이란 무엇인가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?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우선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버전관리시스템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에 대해 간단히 알고 넘어가자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버전관리시스템엔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가지가 존재한다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E7A208-FB51-4789-A9F3-4B90B0B0F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37" y="3023332"/>
            <a:ext cx="1576322" cy="15763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F885C2-4899-4E74-9FC6-76FD307AC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85" y="3023332"/>
            <a:ext cx="1576321" cy="157632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8A26D3-C0F8-4185-A571-40EFC32F0B40}"/>
              </a:ext>
            </a:extLst>
          </p:cNvPr>
          <p:cNvSpPr/>
          <p:nvPr/>
        </p:nvSpPr>
        <p:spPr>
          <a:xfrm>
            <a:off x="820033" y="4849314"/>
            <a:ext cx="2863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로컬 버전관리 시스템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C99BF7-A652-4324-A08E-F8FFFC3D9830}"/>
              </a:ext>
            </a:extLst>
          </p:cNvPr>
          <p:cNvSpPr/>
          <p:nvPr/>
        </p:nvSpPr>
        <p:spPr>
          <a:xfrm>
            <a:off x="4212815" y="4849314"/>
            <a:ext cx="38106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중앙집중식 버전관리 시스템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BAA78E-112A-46F5-91C1-3D2100C8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FE429C-F902-48C1-BDF5-717825DC634C}"/>
              </a:ext>
            </a:extLst>
          </p:cNvPr>
          <p:cNvSpPr/>
          <p:nvPr/>
        </p:nvSpPr>
        <p:spPr>
          <a:xfrm>
            <a:off x="8552972" y="4849313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분산 버전관리 시스템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DD7963-42B7-416E-956E-A7F8E713FC7A}"/>
              </a:ext>
            </a:extLst>
          </p:cNvPr>
          <p:cNvSpPr/>
          <p:nvPr/>
        </p:nvSpPr>
        <p:spPr>
          <a:xfrm>
            <a:off x="9425005" y="2998641"/>
            <a:ext cx="102944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KoPub돋움체 Bold" panose="02020603020101020101" pitchFamily="18" charset="-127"/>
                <a:cs typeface="+mn-cs"/>
              </a:rPr>
              <a:t>?</a:t>
            </a:r>
            <a:endParaRPr kumimoji="0" lang="ko-KR" altLang="en-US" sz="1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ounded MT Bold" panose="020F0704030504030204" pitchFamily="34" charset="0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64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34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3898189" cy="267765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 실수로 커밋을 push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까지 해버렸다!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 때,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돌아가고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싶은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커밋에서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우클릭을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하고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빨간상자에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해당하는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버튼을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클릭한다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(그림참고)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6D61E90-1BB4-42CC-A42D-3817E2E6169A}"/>
              </a:ext>
            </a:extLst>
          </p:cNvPr>
          <p:cNvGrpSpPr/>
          <p:nvPr/>
        </p:nvGrpSpPr>
        <p:grpSpPr>
          <a:xfrm>
            <a:off x="233668" y="160402"/>
            <a:ext cx="2531617" cy="863055"/>
            <a:chOff x="233668" y="160402"/>
            <a:chExt cx="2531617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1903E74-760D-44F7-9BB0-49A3E1473BB4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836CDF-50AD-45EF-A861-189725057675}"/>
                </a:ext>
              </a:extLst>
            </p:cNvPr>
            <p:cNvSpPr txBox="1"/>
            <p:nvPr/>
          </p:nvSpPr>
          <p:spPr>
            <a:xfrm>
              <a:off x="257611" y="160402"/>
              <a:ext cx="25076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Reset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7202AD9-E908-44D1-B3EE-7C1F2C10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780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35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3134191" cy="193899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3. 버튼을 누르면 다음과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같은 창이 나온다.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reset을 하면 reset시킨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커밋들은 모두 사라진다.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38410C-6D9A-4C61-A520-E839828E5F6F}"/>
              </a:ext>
            </a:extLst>
          </p:cNvPr>
          <p:cNvGrpSpPr/>
          <p:nvPr/>
        </p:nvGrpSpPr>
        <p:grpSpPr>
          <a:xfrm>
            <a:off x="233668" y="160402"/>
            <a:ext cx="2531617" cy="863055"/>
            <a:chOff x="233668" y="160402"/>
            <a:chExt cx="2531617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50B3761-8CE6-4CE9-B70D-28D529A70186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F5479B-15C5-41F6-BB64-65180B0E01E6}"/>
                </a:ext>
              </a:extLst>
            </p:cNvPr>
            <p:cNvSpPr txBox="1"/>
            <p:nvPr/>
          </p:nvSpPr>
          <p:spPr>
            <a:xfrm>
              <a:off x="257611" y="160402"/>
              <a:ext cx="25076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Reset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CB2D366-3AC1-436F-82A1-16E85AF6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8519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36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4272000" cy="267765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4. Reset 시키면 reset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시킨 데이터들은 다 삭제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되기때문에 경고메세지가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나온다.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예를 누르면 reset이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이루어진다.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D6537F-069A-43E0-B650-76A63D597792}"/>
              </a:ext>
            </a:extLst>
          </p:cNvPr>
          <p:cNvGrpSpPr/>
          <p:nvPr/>
        </p:nvGrpSpPr>
        <p:grpSpPr>
          <a:xfrm>
            <a:off x="233668" y="160402"/>
            <a:ext cx="2531617" cy="863055"/>
            <a:chOff x="233668" y="160402"/>
            <a:chExt cx="2531617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BF5223B-7AF3-4399-972B-C519074B0266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B385E-8784-42D3-AB9B-E7FBEDAD830B}"/>
                </a:ext>
              </a:extLst>
            </p:cNvPr>
            <p:cNvSpPr txBox="1"/>
            <p:nvPr/>
          </p:nvSpPr>
          <p:spPr>
            <a:xfrm>
              <a:off x="257611" y="160402"/>
              <a:ext cx="25076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Reset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9C7237-2C7C-4A40-9BC9-41DF886C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860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37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4071949" cy="34163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5. master브랜치가 reset한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커밋으로 돌아왔다.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다만, push한 커밋이 남아있기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때문에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원격저장소인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origin에는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커밋이 남아있다.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E07A65E-13AE-41A1-BF47-D08B1D51011B}"/>
              </a:ext>
            </a:extLst>
          </p:cNvPr>
          <p:cNvGrpSpPr/>
          <p:nvPr/>
        </p:nvGrpSpPr>
        <p:grpSpPr>
          <a:xfrm>
            <a:off x="233668" y="160402"/>
            <a:ext cx="2531617" cy="863055"/>
            <a:chOff x="233668" y="160402"/>
            <a:chExt cx="2531617" cy="86305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4DCC030F-898F-4A5F-8DF0-0770D2CD6FD2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AC037F-BF00-48FE-B1AC-E1DAEB73BCA7}"/>
                </a:ext>
              </a:extLst>
            </p:cNvPr>
            <p:cNvSpPr txBox="1"/>
            <p:nvPr/>
          </p:nvSpPr>
          <p:spPr>
            <a:xfrm>
              <a:off x="257611" y="160402"/>
              <a:ext cx="25076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Reset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3A7534-AF64-4EE2-A0A2-162EDF9E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9736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38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4272000" cy="193899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6.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push를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하지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않았을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때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나오는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reset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결과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깔끔하게 삭제가 되고 원하는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커밋으로 돌아와진다.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CBA986-E1EF-4E87-BAD5-D1385B07DC82}"/>
              </a:ext>
            </a:extLst>
          </p:cNvPr>
          <p:cNvGrpSpPr/>
          <p:nvPr/>
        </p:nvGrpSpPr>
        <p:grpSpPr>
          <a:xfrm>
            <a:off x="233668" y="160402"/>
            <a:ext cx="2531617" cy="863055"/>
            <a:chOff x="233668" y="160402"/>
            <a:chExt cx="2531617" cy="86305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48B60717-BB55-453B-9EDF-36ABC514FF6A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AFC8F7-8903-4971-B13F-87BB6A45EB2E}"/>
                </a:ext>
              </a:extLst>
            </p:cNvPr>
            <p:cNvSpPr txBox="1"/>
            <p:nvPr/>
          </p:nvSpPr>
          <p:spPr>
            <a:xfrm>
              <a:off x="257611" y="160402"/>
              <a:ext cx="25076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Reset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D67E86-626F-493C-B51C-1B71AB2E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998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39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999" y="1080000"/>
            <a:ext cx="7200000" cy="540000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7919998" y="1080000"/>
            <a:ext cx="4272002" cy="50167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완전초기화인 reset과는 다른 revert의 사용법이다.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잘못 커밋했을때 바로 전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단계로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되돌려진다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revert는 이전 내용으로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되돌리고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해당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내용을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새로 커밋을 만들어서 저장한다.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‘revert설명3’이라는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실수라서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‘revert설명2’라는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커밋으로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돌아가고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싶을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때,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잘못한 커밋을 우클릭하고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빨간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상자의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‘커밋 되돌리기’를 클릭한다.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462A6BC-551F-4806-B44C-C5D646A94C94}"/>
              </a:ext>
            </a:extLst>
          </p:cNvPr>
          <p:cNvGrpSpPr/>
          <p:nvPr/>
        </p:nvGrpSpPr>
        <p:grpSpPr>
          <a:xfrm>
            <a:off x="233668" y="160402"/>
            <a:ext cx="2629656" cy="863055"/>
            <a:chOff x="233668" y="160402"/>
            <a:chExt cx="2629656" cy="863055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FD6D118-F68B-4B2B-B777-8AA3E78F0927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DF136F-8EEC-4D04-958B-012ED937249C}"/>
                </a:ext>
              </a:extLst>
            </p:cNvPr>
            <p:cNvSpPr txBox="1"/>
            <p:nvPr/>
          </p:nvSpPr>
          <p:spPr>
            <a:xfrm>
              <a:off x="257611" y="160402"/>
              <a:ext cx="26057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Revert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D8A559-8A0E-4D62-A4FB-1EDE2F04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470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40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999" y="1080000"/>
            <a:ext cx="7200000" cy="5400000"/>
          </a:xfrm>
          <a:prstGeom prst="rect">
            <a:avLst/>
          </a:prstGeom>
          <a:noFill/>
        </p:spPr>
      </p:pic>
      <p:sp>
        <p:nvSpPr>
          <p:cNvPr id="8" name="직사각형 7"/>
          <p:cNvSpPr>
            <a:spLocks/>
          </p:cNvSpPr>
          <p:nvPr/>
        </p:nvSpPr>
        <p:spPr>
          <a:xfrm>
            <a:off x="2127784" y="1300294"/>
            <a:ext cx="2282881" cy="523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Revert “revert 설명3”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= revert 설명2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7919999" y="1080000"/>
            <a:ext cx="3824124" cy="489364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그렇게 하면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, 새로운 커밋을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생성한다. 새로되돌리기 한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커밋은 커밋명 앞에 Revert가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붙는다.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따라서‘Revert revert설명3’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이라는 커밋이 생성된다.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커밋한 내용에는 revert설명2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가 들어있다.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revert설명3에서 revert설명2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로 되돌리기를 한 것이기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때문이다.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3643C6-C000-439A-BBBC-6B80E26DE69F}"/>
              </a:ext>
            </a:extLst>
          </p:cNvPr>
          <p:cNvGrpSpPr/>
          <p:nvPr/>
        </p:nvGrpSpPr>
        <p:grpSpPr>
          <a:xfrm>
            <a:off x="233668" y="160402"/>
            <a:ext cx="2629656" cy="863055"/>
            <a:chOff x="233668" y="160402"/>
            <a:chExt cx="2629656" cy="86305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7FF2CA4-717E-407A-80A5-2A4C37903254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D849FD-AC71-41E3-92A8-9565E3DC577B}"/>
                </a:ext>
              </a:extLst>
            </p:cNvPr>
            <p:cNvSpPr txBox="1"/>
            <p:nvPr/>
          </p:nvSpPr>
          <p:spPr>
            <a:xfrm>
              <a:off x="257611" y="160402"/>
              <a:ext cx="26057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Revert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F88B93-87A3-4440-8DAB-6F9C03D7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29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41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999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19999" y="1080000"/>
            <a:ext cx="3937296" cy="34163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3.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이해를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돕기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위해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한 번 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revert를 진행해 보았다.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이번엔 ‘revert설명1’커밋의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내용으로 돌아갈때의 상황이다.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원하는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커밋내용의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다음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단계인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‘revert설명2’라는커밋에서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우클릭을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누르고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되돌리기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즉, revert를 누른다.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A6FA1A-8D1B-44BF-B144-74F88C10424E}"/>
              </a:ext>
            </a:extLst>
          </p:cNvPr>
          <p:cNvGrpSpPr/>
          <p:nvPr/>
        </p:nvGrpSpPr>
        <p:grpSpPr>
          <a:xfrm>
            <a:off x="233668" y="160402"/>
            <a:ext cx="2629656" cy="863055"/>
            <a:chOff x="233668" y="160402"/>
            <a:chExt cx="2629656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9A4CBAC-B72E-4DEF-AEA3-911B4E5EA99D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BD01A7-E3CE-4992-AC38-05CEA8A0CA34}"/>
                </a:ext>
              </a:extLst>
            </p:cNvPr>
            <p:cNvSpPr txBox="1"/>
            <p:nvPr/>
          </p:nvSpPr>
          <p:spPr>
            <a:xfrm>
              <a:off x="257611" y="160402"/>
              <a:ext cx="26057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Revert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FE7F17-EFCF-4F96-895E-B71D4BD2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8848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42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4" name="직사각형 3"/>
          <p:cNvSpPr>
            <a:spLocks/>
          </p:cNvSpPr>
          <p:nvPr/>
        </p:nvSpPr>
        <p:spPr>
          <a:xfrm>
            <a:off x="4613944" y="1749910"/>
            <a:ext cx="3120705" cy="697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Revert “revert 설명3”커밋의 내용 = revert 설명2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895985" y="3552719"/>
            <a:ext cx="4867252" cy="697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Revert “revert 설명2”커밋의 내용 = revert 설명1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7920001" y="1080000"/>
            <a:ext cx="4000756" cy="31700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4. ‘revert설명2’에서 revert가 진행되어 Revert “revert설명2”라는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새로운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을 수행하면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‘revert설명1’에 들어있던 내용이 새로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만들어진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들어갔다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결과적으로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새로운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에서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부터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원하는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내용으로 되돌아가 작업할 수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B2E5AC-11F3-45F6-84A3-DB43ADD76DA9}"/>
              </a:ext>
            </a:extLst>
          </p:cNvPr>
          <p:cNvGrpSpPr/>
          <p:nvPr/>
        </p:nvGrpSpPr>
        <p:grpSpPr>
          <a:xfrm>
            <a:off x="233668" y="160402"/>
            <a:ext cx="2629656" cy="863055"/>
            <a:chOff x="233668" y="160402"/>
            <a:chExt cx="2629656" cy="86305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383D365-F1AC-499C-93D5-3AB0445521EF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3A5580-5A35-4376-8877-3DA1DA2F8CAB}"/>
                </a:ext>
              </a:extLst>
            </p:cNvPr>
            <p:cNvSpPr txBox="1"/>
            <p:nvPr/>
          </p:nvSpPr>
          <p:spPr>
            <a:xfrm>
              <a:off x="257611" y="160402"/>
              <a:ext cx="26057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Revert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4091EF-73A8-4130-8309-0191FA2D8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399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43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999" y="1080000"/>
            <a:ext cx="7200000" cy="5400000"/>
          </a:xfrm>
          <a:prstGeom prst="rect">
            <a:avLst/>
          </a:prstGeom>
          <a:noFill/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7919999" y="1080000"/>
            <a:ext cx="4112895" cy="307776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1. 커밋 히스토리가 너무 지저분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하여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정리가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필요할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때, 강제 푸시를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사용하여 원하는 지점의 커밋으로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돌아가 깨끗하게 원하는 커밋까지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히스토리를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모두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정리할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수 있다.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예시에서는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초기상태까지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돌아가기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위해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맨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처음의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커밋으로 reset하였다.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AA5AAF-79C0-4FEA-BC78-CFC049668BD3}"/>
              </a:ext>
            </a:extLst>
          </p:cNvPr>
          <p:cNvGrpSpPr/>
          <p:nvPr/>
        </p:nvGrpSpPr>
        <p:grpSpPr>
          <a:xfrm>
            <a:off x="233668" y="160402"/>
            <a:ext cx="3042718" cy="863055"/>
            <a:chOff x="233668" y="160402"/>
            <a:chExt cx="3042718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A34BF00-A986-4DD8-9B87-73CC02E63447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A0E618-9D7F-4F57-AA47-C5FCBF63764D}"/>
                </a:ext>
              </a:extLst>
            </p:cNvPr>
            <p:cNvSpPr txBox="1"/>
            <p:nvPr/>
          </p:nvSpPr>
          <p:spPr>
            <a:xfrm>
              <a:off x="257611" y="160402"/>
              <a:ext cx="30187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강제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Push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5C7686-D601-4E83-8E8A-754B093FE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03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9730EC-7CA7-4EFA-8C33-7BF83F35A590}"/>
              </a:ext>
            </a:extLst>
          </p:cNvPr>
          <p:cNvCxnSpPr>
            <a:cxnSpLocks/>
          </p:cNvCxnSpPr>
          <p:nvPr/>
        </p:nvCxnSpPr>
        <p:spPr>
          <a:xfrm>
            <a:off x="233668" y="226503"/>
            <a:ext cx="0" cy="7969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75C0A2A-F8A8-44FC-B389-E935D06BEFB3}"/>
              </a:ext>
            </a:extLst>
          </p:cNvPr>
          <p:cNvSpPr txBox="1"/>
          <p:nvPr/>
        </p:nvSpPr>
        <p:spPr>
          <a:xfrm>
            <a:off x="257611" y="160402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F6A9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P1-2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분산버전관리 시스템</a:t>
            </a:r>
            <a:endParaRPr lang="en-US" altLang="ko-KR" sz="12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AB430A-E3D9-4FDC-A663-BECE6FAAE23E}"/>
              </a:ext>
            </a:extLst>
          </p:cNvPr>
          <p:cNvSpPr/>
          <p:nvPr/>
        </p:nvSpPr>
        <p:spPr>
          <a:xfrm>
            <a:off x="247037" y="1291098"/>
            <a:ext cx="6971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가장 원시적인 버전 관리 방법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=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복사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E7A208-FB51-4789-A9F3-4B90B0B0F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96" y="2841686"/>
            <a:ext cx="2449642" cy="24496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291579-8F01-284E-AC91-1C0F47C10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30" y="3429000"/>
            <a:ext cx="1160574" cy="11605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9664BC-5D45-3D45-899F-5055C31D3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30597" y="2811109"/>
            <a:ext cx="1815317" cy="18153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82B777-E600-FA49-B958-0F87F3F3F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264491" y="2811110"/>
            <a:ext cx="1815317" cy="181531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32F1CF-599C-7449-9AA9-DE9D999F7DC7}"/>
              </a:ext>
            </a:extLst>
          </p:cNvPr>
          <p:cNvSpPr/>
          <p:nvPr/>
        </p:nvSpPr>
        <p:spPr>
          <a:xfrm>
            <a:off x="6557968" y="4756483"/>
            <a:ext cx="11605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version1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1F52BC-0826-F945-86EB-3F947C9CF701}"/>
              </a:ext>
            </a:extLst>
          </p:cNvPr>
          <p:cNvSpPr/>
          <p:nvPr/>
        </p:nvSpPr>
        <p:spPr>
          <a:xfrm>
            <a:off x="8591862" y="4756483"/>
            <a:ext cx="116057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version2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19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46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2" name="직사각형 1"/>
          <p:cNvSpPr>
            <a:spLocks/>
          </p:cNvSpPr>
          <p:nvPr/>
        </p:nvSpPr>
        <p:spPr>
          <a:xfrm>
            <a:off x="4284345" y="3218180"/>
            <a:ext cx="1325245" cy="40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reset 완료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4336316" cy="27287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2. 마스터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체크아웃을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한 후,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reset할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때와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동일하게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돌아가고싶은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지점의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커밋을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우클릭하여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‘이 커밋까지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현재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브랜치를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초기화’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버튼을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누르면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그림과 같이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reset이된다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D37D61-B4CC-477D-83C5-2D507334AF0D}"/>
              </a:ext>
            </a:extLst>
          </p:cNvPr>
          <p:cNvGrpSpPr/>
          <p:nvPr/>
        </p:nvGrpSpPr>
        <p:grpSpPr>
          <a:xfrm>
            <a:off x="233668" y="160402"/>
            <a:ext cx="3042718" cy="863055"/>
            <a:chOff x="233668" y="160402"/>
            <a:chExt cx="3042718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01DDA61-5C32-44F6-AAD3-D07EC0BE9F6C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F73AF0-5870-43FF-9567-D31EF59A8263}"/>
                </a:ext>
              </a:extLst>
            </p:cNvPr>
            <p:cNvSpPr txBox="1"/>
            <p:nvPr/>
          </p:nvSpPr>
          <p:spPr>
            <a:xfrm>
              <a:off x="257611" y="160402"/>
              <a:ext cx="30187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강제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</a:t>
              </a:r>
              <a:r>
                <a:rPr kumimoji="0" lang="en-US" altLang="ko-KR" sz="2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ush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5ADEA4-39FB-451C-BDF3-D56A5481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667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47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1498"/>
            <a:ext cx="3702488" cy="3046988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3. 우상단의 터미널 버튼을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누르고 터미널이 켜지면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그림과 같은 명령어를 입력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한다. </a:t>
            </a: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$ Git push origin +master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19040E-7686-4E8A-9DAA-2627612AEFB8}"/>
              </a:ext>
            </a:extLst>
          </p:cNvPr>
          <p:cNvGrpSpPr/>
          <p:nvPr/>
        </p:nvGrpSpPr>
        <p:grpSpPr>
          <a:xfrm>
            <a:off x="233668" y="160402"/>
            <a:ext cx="3156532" cy="863055"/>
            <a:chOff x="233668" y="160402"/>
            <a:chExt cx="3156532" cy="863055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E3E93AA-F0F9-4D3C-9E62-BA2A570F0490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E667C7-9E88-4368-8AAC-55790AC19802}"/>
                </a:ext>
              </a:extLst>
            </p:cNvPr>
            <p:cNvSpPr txBox="1"/>
            <p:nvPr/>
          </p:nvSpPr>
          <p:spPr>
            <a:xfrm>
              <a:off x="257611" y="160402"/>
              <a:ext cx="31325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강제 초기화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93D1EB-23D9-4C38-9B54-015AAB58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438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48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80000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80000"/>
            <a:ext cx="3760966" cy="1569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4. 명령어대로 강제push가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  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자동으로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완료된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모습이다.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177954-95A5-4BAA-AF66-4D8CF46CFA6F}"/>
              </a:ext>
            </a:extLst>
          </p:cNvPr>
          <p:cNvGrpSpPr/>
          <p:nvPr/>
        </p:nvGrpSpPr>
        <p:grpSpPr>
          <a:xfrm>
            <a:off x="233668" y="160402"/>
            <a:ext cx="3156532" cy="863055"/>
            <a:chOff x="233668" y="160402"/>
            <a:chExt cx="3156532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3571EC-8CD9-4BCE-BF86-E5094B49A481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7D3210-F3A6-4F1D-A49F-7A5D4111B1AF}"/>
                </a:ext>
              </a:extLst>
            </p:cNvPr>
            <p:cNvSpPr txBox="1"/>
            <p:nvPr/>
          </p:nvSpPr>
          <p:spPr>
            <a:xfrm>
              <a:off x="257611" y="160402"/>
              <a:ext cx="31325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강제 초기화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8608B9-3133-4057-A9F3-9200339E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8671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:/Users/Administrator/AppData/Roaming/PolarisOffice/ETemp/17340_5264464/image49.JPG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0000" y="1079997"/>
            <a:ext cx="7200000" cy="540000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7920000" y="1079997"/>
            <a:ext cx="3308919" cy="1569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5.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커맨드창을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종료한 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,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F5를 눌러 새로고침하면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그림과 같이 히스토리까지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깔끔하게 삭제가 된다.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FD0716D-9C9C-4E0D-8950-C9A1F1A759D7}"/>
              </a:ext>
            </a:extLst>
          </p:cNvPr>
          <p:cNvGrpSpPr/>
          <p:nvPr/>
        </p:nvGrpSpPr>
        <p:grpSpPr>
          <a:xfrm>
            <a:off x="233668" y="160402"/>
            <a:ext cx="3156532" cy="863055"/>
            <a:chOff x="233668" y="160402"/>
            <a:chExt cx="3156532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294103C-33C5-4C7E-AF79-91852056BCFF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1F0071-81AA-4861-88C8-D94F64343BC0}"/>
                </a:ext>
              </a:extLst>
            </p:cNvPr>
            <p:cNvSpPr txBox="1"/>
            <p:nvPr/>
          </p:nvSpPr>
          <p:spPr>
            <a:xfrm>
              <a:off x="257611" y="160402"/>
              <a:ext cx="31325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 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강제 초기화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387D0E-19A7-4C09-BC9B-CF3124AE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70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1579183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800000"/>
            <a:ext cx="9928340" cy="3858163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3794442" y="1199837"/>
            <a:ext cx="4087209" cy="4616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1. master 브랜치에서 커밋 2번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F1FB04-5DE0-4B38-8CD2-E3CEED8113BB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6E3F1C9-5171-4217-B040-A261B5D8A6E9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C18000-53E7-4276-8C0E-0EFAB5257EDE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A14815-9FDB-4A94-B020-EA3919DA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5207184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800000"/>
            <a:ext cx="10202699" cy="3755279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3751188" y="1192789"/>
            <a:ext cx="4689623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2. Rebase라는 브랜치 생성 후 커밋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631B1E-9C55-4765-99F9-2A917E133EAE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7E0BD9-8CFC-46CB-B7BC-984C2E15BC62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FA36A0-5635-468C-A9E4-D31BA44116BC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6E28BB-3337-4115-BE13-03732967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7346185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800000"/>
            <a:ext cx="10219847" cy="3823869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2681068" y="1234131"/>
            <a:ext cx="6829863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3. Rebase브랜치에서 2번 커밋후 master로 체크아웃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27105B6-EA99-4666-9C73-348F02CE64E3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F75780E-0F52-4E4B-A2AC-4F8834BD975A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311DF0-6FB7-42A9-AE4E-864E0AEB5B4D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7C2163-6B77-4CDD-A00D-78AF9A8D9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9365186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800000"/>
            <a:ext cx="10254141" cy="3832442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4497285" y="1214664"/>
            <a:ext cx="3197429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4.master에서 커밋 1번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C1FE1B-C192-46BC-9A33-6EB736D43B59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96A5E8-96D5-4C2C-ACC2-E90019F68139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47C3C-AD7D-4D11-A12A-7F022934F18E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63584B-B151-4CBF-B3B9-82E2359B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Administrator/AppData/Roaming/PolarisOffice/ETemp/14652_4665624/fImage3883718793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800000"/>
            <a:ext cx="10228420" cy="3729558"/>
          </a:xfrm>
          <a:prstGeom prst="rect">
            <a:avLst/>
          </a:prstGeom>
          <a:noFill/>
        </p:spPr>
      </p:pic>
      <p:sp>
        <p:nvSpPr>
          <p:cNvPr id="17" name="TextBox 16"/>
          <p:cNvSpPr txBox="1">
            <a:spLocks/>
          </p:cNvSpPr>
          <p:nvPr/>
        </p:nvSpPr>
        <p:spPr>
          <a:xfrm>
            <a:off x="4161726" y="1220290"/>
            <a:ext cx="3868548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5. Rebase 브랜치로 체크아웃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EEBFFD-4CDE-4B13-9981-71A63AA86321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6AE7DFD-E1F2-4636-8559-FBD0DB763C0F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98F223-9C65-432F-871B-66277F46E517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DFBAA1C-2B2B-4BA8-9D6B-52A9AE32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/>
          </p:cNvSpPr>
          <p:nvPr/>
        </p:nvSpPr>
        <p:spPr>
          <a:xfrm>
            <a:off x="2774770" y="1148240"/>
            <a:ext cx="6642459" cy="83099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6. master브랜치를 우클릭 한 후,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  <a:p>
            <a:pPr marL="0" marR="0" lv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   ‘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현재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변경사항을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master에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재배치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(rebase)’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charset="0"/>
                <a:ea typeface="KoPub돋움체 Bold" charset="0"/>
                <a:cs typeface="+mn-cs"/>
              </a:rPr>
              <a:t>클릭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charset="0"/>
              <a:ea typeface="KoPub돋움체 Bold" charset="0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021744-86FE-46ED-B7A8-38E24F0C6AAF}"/>
              </a:ext>
            </a:extLst>
          </p:cNvPr>
          <p:cNvGrpSpPr/>
          <p:nvPr/>
        </p:nvGrpSpPr>
        <p:grpSpPr>
          <a:xfrm>
            <a:off x="1189057" y="2110393"/>
            <a:ext cx="9660890" cy="4231197"/>
            <a:chOff x="257611" y="1196480"/>
            <a:chExt cx="9660890" cy="4231197"/>
          </a:xfrm>
        </p:grpSpPr>
        <p:pic>
          <p:nvPicPr>
            <p:cNvPr id="16" name="그림 15" descr="C:/Users/Administrator/AppData/Roaming/PolarisOffice/ETemp/14652_4665624/fImage43578188696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329"/>
            <a:stretch/>
          </p:blipFill>
          <p:spPr>
            <a:xfrm>
              <a:off x="257611" y="1196480"/>
              <a:ext cx="9660890" cy="4231197"/>
            </a:xfrm>
            <a:prstGeom prst="rect">
              <a:avLst/>
            </a:prstGeom>
            <a:noFill/>
          </p:spPr>
        </p:pic>
        <p:sp>
          <p:nvSpPr>
            <p:cNvPr id="18" name="도형 17"/>
            <p:cNvSpPr>
              <a:spLocks/>
            </p:cNvSpPr>
            <p:nvPr/>
          </p:nvSpPr>
          <p:spPr>
            <a:xfrm>
              <a:off x="1109339" y="3271025"/>
              <a:ext cx="1697990" cy="180975"/>
            </a:xfrm>
            <a:prstGeom prst="bracketPair">
              <a:avLst/>
            </a:pr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5080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endParaRPr>
            </a:p>
          </p:txBody>
        </p:sp>
        <p:sp>
          <p:nvSpPr>
            <p:cNvPr id="19" name="도형 18"/>
            <p:cNvSpPr>
              <a:spLocks/>
            </p:cNvSpPr>
            <p:nvPr/>
          </p:nvSpPr>
          <p:spPr>
            <a:xfrm>
              <a:off x="2859964" y="3296693"/>
              <a:ext cx="351790" cy="120650"/>
            </a:xfrm>
            <a:prstGeom prst="leftArrow">
              <a:avLst/>
            </a:prstGeom>
            <a:solidFill>
              <a:srgbClr val="FF0000"/>
            </a:solidFill>
            <a:ln w="1270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marR="0" lvl="0" indent="0" algn="ctr" defTabSz="5080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charset="0"/>
                <a:ea typeface="맑은 고딕" charset="0"/>
                <a:cs typeface="+mn-cs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992DEAF-B210-4398-81F4-291143862DCA}"/>
              </a:ext>
            </a:extLst>
          </p:cNvPr>
          <p:cNvGrpSpPr/>
          <p:nvPr/>
        </p:nvGrpSpPr>
        <p:grpSpPr>
          <a:xfrm>
            <a:off x="233668" y="160402"/>
            <a:ext cx="2653253" cy="863055"/>
            <a:chOff x="233668" y="160402"/>
            <a:chExt cx="2653253" cy="86305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C12C6B7-A265-4196-AFDF-30B6AAB0DE3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8" y="226503"/>
              <a:ext cx="0" cy="79695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4807DA-6447-452E-BC00-F3B96D4D3BC6}"/>
                </a:ext>
              </a:extLst>
            </p:cNvPr>
            <p:cNvSpPr txBox="1"/>
            <p:nvPr/>
          </p:nvSpPr>
          <p:spPr>
            <a:xfrm>
              <a:off x="257611" y="160402"/>
              <a:ext cx="2629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7F6A9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P2-3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이용 예시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–</a:t>
              </a: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+mn-cs"/>
                </a:rPr>
                <a:t> </a:t>
              </a:r>
              <a:r>
                <a:rPr kumimoji="0" lang="en-US" altLang="ko-KR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rebase</a:t>
              </a:r>
              <a:endParaRPr kumimoji="0" lang="en-US" altLang="ko-KR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7419A4-517A-4AB0-A71E-8788F09F0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1D5EB0-669A-4FEE-AFED-69073305BBA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3854</Words>
  <Application>Microsoft Office PowerPoint</Application>
  <PresentationFormat>와이드스크린</PresentationFormat>
  <Paragraphs>1016</Paragraphs>
  <Slides>122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122</vt:i4>
      </vt:variant>
    </vt:vector>
  </HeadingPairs>
  <TitlesOfParts>
    <vt:vector size="135" baseType="lpstr">
      <vt:lpstr>고양일산 L</vt:lpstr>
      <vt:lpstr>맑은 고딕</vt:lpstr>
      <vt:lpstr>KoPub돋움체 Light</vt:lpstr>
      <vt:lpstr>Menlo</vt:lpstr>
      <vt:lpstr>BOKEH</vt:lpstr>
      <vt:lpstr>Arial Rounded MT Bold</vt:lpstr>
      <vt:lpstr>그녀-이옥선</vt:lpstr>
      <vt:lpstr>KoPub돋움체 Bold</vt:lpstr>
      <vt:lpstr>Arial</vt:lpstr>
      <vt:lpstr>Wingdings</vt:lpstr>
      <vt:lpstr>더페이스샵 잉크립퀴드체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</dc:creator>
  <cp:lastModifiedBy>김 형섭</cp:lastModifiedBy>
  <cp:revision>129</cp:revision>
  <dcterms:created xsi:type="dcterms:W3CDTF">2019-02-26T11:42:48Z</dcterms:created>
  <dcterms:modified xsi:type="dcterms:W3CDTF">2019-03-04T06:54:16Z</dcterms:modified>
</cp:coreProperties>
</file>